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Gill Sans Shadow" charset="1" panose="020B0602020104020203"/>
      <p:regular r:id="rId27"/>
    </p:embeddedFont>
    <p:embeddedFont>
      <p:font typeface="Ruda" charset="1" panose="02000000000000000000"/>
      <p:regular r:id="rId28"/>
    </p:embeddedFont>
    <p:embeddedFont>
      <p:font typeface="DM Sans Bold" charset="1" panose="00000000000000000000"/>
      <p:regular r:id="rId29"/>
    </p:embeddedFont>
    <p:embeddedFont>
      <p:font typeface="DM Serif Display" charset="1" panose="00000000000000000000"/>
      <p:regular r:id="rId30"/>
    </p:embeddedFont>
    <p:embeddedFont>
      <p:font typeface="Garet" charset="1" panose="00000000000000000000"/>
      <p:regular r:id="rId31"/>
    </p:embeddedFont>
    <p:embeddedFont>
      <p:font typeface="DM Sans" charset="1" panose="00000000000000000000"/>
      <p:regular r:id="rId32"/>
    </p:embeddedFont>
    <p:embeddedFont>
      <p:font typeface="Wedges" charset="1" panose="02000500000000000000"/>
      <p:regular r:id="rId33"/>
    </p:embeddedFont>
    <p:embeddedFont>
      <p:font typeface="Open Sauce" charset="1" panose="00000500000000000000"/>
      <p:regular r:id="rId34"/>
    </p:embeddedFont>
    <p:embeddedFont>
      <p:font typeface="Garet Bold" charset="1" panose="00000000000000000000"/>
      <p:regular r:id="rId35"/>
    </p:embeddedFont>
    <p:embeddedFont>
      <p:font typeface="Clear Sans" charset="1" panose="020B0503030202020304"/>
      <p:regular r:id="rId36"/>
    </p:embeddedFont>
    <p:embeddedFont>
      <p:font typeface="Clear Sans Bold" charset="1" panose="020B08030302020203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9.png" Type="http://schemas.openxmlformats.org/officeDocument/2006/relationships/image"/><Relationship Id="rId7" Target="../media/image52.jpe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6.png" Type="http://schemas.openxmlformats.org/officeDocument/2006/relationships/image"/><Relationship Id="rId16" Target="../media/image7.svg" Type="http://schemas.openxmlformats.org/officeDocument/2006/relationships/image"/><Relationship Id="rId17" Target="../media/image21.png" Type="http://schemas.openxmlformats.org/officeDocument/2006/relationships/image"/><Relationship Id="rId18" Target="../media/image22.svg" Type="http://schemas.openxmlformats.org/officeDocument/2006/relationships/image"/><Relationship Id="rId19" Target="../media/image37.png" Type="http://schemas.openxmlformats.org/officeDocument/2006/relationships/image"/><Relationship Id="rId2" Target="../media/image1.png" Type="http://schemas.openxmlformats.org/officeDocument/2006/relationships/image"/><Relationship Id="rId20" Target="../media/image38.svg" Type="http://schemas.openxmlformats.org/officeDocument/2006/relationships/image"/><Relationship Id="rId21" Target="../media/image8.png" Type="http://schemas.openxmlformats.org/officeDocument/2006/relationships/image"/><Relationship Id="rId22" Target="../media/image9.svg" Type="http://schemas.openxmlformats.org/officeDocument/2006/relationships/image"/><Relationship Id="rId23" Target="../media/image39.png" Type="http://schemas.openxmlformats.org/officeDocument/2006/relationships/image"/><Relationship Id="rId24" Target="../media/image40.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10.png" Type="http://schemas.openxmlformats.org/officeDocument/2006/relationships/image"/><Relationship Id="rId28" Target="../media/image11.svg" Type="http://schemas.openxmlformats.org/officeDocument/2006/relationships/image"/><Relationship Id="rId29" Target="../media/image25.png" Type="http://schemas.openxmlformats.org/officeDocument/2006/relationships/image"/><Relationship Id="rId3" Target="../media/image19.png" Type="http://schemas.openxmlformats.org/officeDocument/2006/relationships/image"/><Relationship Id="rId30" Target="../media/image26.svg" Type="http://schemas.openxmlformats.org/officeDocument/2006/relationships/image"/><Relationship Id="rId31" Target="../media/image12.png" Type="http://schemas.openxmlformats.org/officeDocument/2006/relationships/image"/><Relationship Id="rId32" Target="../media/image15.png" Type="http://schemas.openxmlformats.org/officeDocument/2006/relationships/image"/><Relationship Id="rId33" Target="../media/image16.svg" Type="http://schemas.openxmlformats.org/officeDocument/2006/relationships/image"/><Relationship Id="rId34" Target="../media/image41.png" Type="http://schemas.openxmlformats.org/officeDocument/2006/relationships/image"/><Relationship Id="rId35" Target="../media/image42.svg" Type="http://schemas.openxmlformats.org/officeDocument/2006/relationships/image"/><Relationship Id="rId4" Target="../media/image2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png" Type="http://schemas.openxmlformats.org/officeDocument/2006/relationships/image"/><Relationship Id="rId14" Target="../media/image66.sv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67.png" Type="http://schemas.openxmlformats.org/officeDocument/2006/relationships/image"/><Relationship Id="rId14" Target="../media/image68.pn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17" Target="../media/image71.png" Type="http://schemas.openxmlformats.org/officeDocument/2006/relationships/image"/><Relationship Id="rId18" Target="../media/image72.sv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73.png" Type="http://schemas.openxmlformats.org/officeDocument/2006/relationships/image"/><Relationship Id="rId14" Target="../media/image74.pn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75.png" Type="http://schemas.openxmlformats.org/officeDocument/2006/relationships/image"/><Relationship Id="rId14" Target="../media/image76.png" Type="http://schemas.openxmlformats.org/officeDocument/2006/relationships/image"/><Relationship Id="rId15" Target="../media/image77.png" Type="http://schemas.openxmlformats.org/officeDocument/2006/relationships/image"/><Relationship Id="rId16" Target="../media/image78.svg" Type="http://schemas.openxmlformats.org/officeDocument/2006/relationships/image"/><Relationship Id="rId17" Target="../media/image79.png" Type="http://schemas.openxmlformats.org/officeDocument/2006/relationships/image"/><Relationship Id="rId18" Target="../media/image80.sv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81.png" Type="http://schemas.openxmlformats.org/officeDocument/2006/relationships/image"/><Relationship Id="rId14" Target="../media/image82.pn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83.png" Type="http://schemas.openxmlformats.org/officeDocument/2006/relationships/image"/><Relationship Id="rId7" Target="../media/image8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85.png" Type="http://schemas.openxmlformats.org/officeDocument/2006/relationships/image"/><Relationship Id="rId7" Target="../media/image86.png" Type="http://schemas.openxmlformats.org/officeDocument/2006/relationships/image"/><Relationship Id="rId8" Target="../media/image87.png" Type="http://schemas.openxmlformats.org/officeDocument/2006/relationships/image"/><Relationship Id="rId9" Target="../media/image8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89.png" Type="http://schemas.openxmlformats.org/officeDocument/2006/relationships/image"/><Relationship Id="rId7" Target="../media/image90.png" Type="http://schemas.openxmlformats.org/officeDocument/2006/relationships/image"/><Relationship Id="rId8" Target="../media/image9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23.png" Type="http://schemas.openxmlformats.org/officeDocument/2006/relationships/image"/><Relationship Id="rId16" Target="../media/image24.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19" Target="../media/image27.png" Type="http://schemas.openxmlformats.org/officeDocument/2006/relationships/image"/><Relationship Id="rId2" Target="../media/image1.png" Type="http://schemas.openxmlformats.org/officeDocument/2006/relationships/image"/><Relationship Id="rId20" Target="../media/image28.svg" Type="http://schemas.openxmlformats.org/officeDocument/2006/relationships/image"/><Relationship Id="rId21" Target="../media/image12.png" Type="http://schemas.openxmlformats.org/officeDocument/2006/relationships/image"/><Relationship Id="rId22" Target="../media/image15.png" Type="http://schemas.openxmlformats.org/officeDocument/2006/relationships/image"/><Relationship Id="rId23" Target="../media/image16.svg" Type="http://schemas.openxmlformats.org/officeDocument/2006/relationships/image"/><Relationship Id="rId24" Target="../media/image29.png" Type="http://schemas.openxmlformats.org/officeDocument/2006/relationships/image"/><Relationship Id="rId25" Target="../media/image30.sv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9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6.png" Type="http://schemas.openxmlformats.org/officeDocument/2006/relationships/image"/><Relationship Id="rId16" Target="../media/image7.svg" Type="http://schemas.openxmlformats.org/officeDocument/2006/relationships/image"/><Relationship Id="rId17" Target="../media/image21.png" Type="http://schemas.openxmlformats.org/officeDocument/2006/relationships/image"/><Relationship Id="rId18" Target="../media/image22.svg" Type="http://schemas.openxmlformats.org/officeDocument/2006/relationships/image"/><Relationship Id="rId19" Target="../media/image37.png" Type="http://schemas.openxmlformats.org/officeDocument/2006/relationships/image"/><Relationship Id="rId2" Target="../media/image1.png" Type="http://schemas.openxmlformats.org/officeDocument/2006/relationships/image"/><Relationship Id="rId20" Target="../media/image38.svg" Type="http://schemas.openxmlformats.org/officeDocument/2006/relationships/image"/><Relationship Id="rId21" Target="../media/image8.png" Type="http://schemas.openxmlformats.org/officeDocument/2006/relationships/image"/><Relationship Id="rId22" Target="../media/image9.svg" Type="http://schemas.openxmlformats.org/officeDocument/2006/relationships/image"/><Relationship Id="rId23" Target="../media/image39.png" Type="http://schemas.openxmlformats.org/officeDocument/2006/relationships/image"/><Relationship Id="rId24" Target="../media/image40.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10.png" Type="http://schemas.openxmlformats.org/officeDocument/2006/relationships/image"/><Relationship Id="rId28" Target="../media/image11.svg" Type="http://schemas.openxmlformats.org/officeDocument/2006/relationships/image"/><Relationship Id="rId29" Target="../media/image25.png" Type="http://schemas.openxmlformats.org/officeDocument/2006/relationships/image"/><Relationship Id="rId3" Target="../media/image19.png" Type="http://schemas.openxmlformats.org/officeDocument/2006/relationships/image"/><Relationship Id="rId30" Target="../media/image26.svg" Type="http://schemas.openxmlformats.org/officeDocument/2006/relationships/image"/><Relationship Id="rId31" Target="../media/image12.png" Type="http://schemas.openxmlformats.org/officeDocument/2006/relationships/image"/><Relationship Id="rId32" Target="../media/image15.png" Type="http://schemas.openxmlformats.org/officeDocument/2006/relationships/image"/><Relationship Id="rId33" Target="../media/image16.svg" Type="http://schemas.openxmlformats.org/officeDocument/2006/relationships/image"/><Relationship Id="rId34" Target="../media/image93.png" Type="http://schemas.openxmlformats.org/officeDocument/2006/relationships/image"/><Relationship Id="rId4" Target="../media/image2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6.png" Type="http://schemas.openxmlformats.org/officeDocument/2006/relationships/image"/><Relationship Id="rId16" Target="../media/image7.svg" Type="http://schemas.openxmlformats.org/officeDocument/2006/relationships/image"/><Relationship Id="rId17" Target="../media/image21.png" Type="http://schemas.openxmlformats.org/officeDocument/2006/relationships/image"/><Relationship Id="rId18" Target="../media/image22.svg" Type="http://schemas.openxmlformats.org/officeDocument/2006/relationships/image"/><Relationship Id="rId19" Target="../media/image37.png" Type="http://schemas.openxmlformats.org/officeDocument/2006/relationships/image"/><Relationship Id="rId2" Target="../media/image1.png" Type="http://schemas.openxmlformats.org/officeDocument/2006/relationships/image"/><Relationship Id="rId20" Target="../media/image38.svg" Type="http://schemas.openxmlformats.org/officeDocument/2006/relationships/image"/><Relationship Id="rId21" Target="../media/image8.png" Type="http://schemas.openxmlformats.org/officeDocument/2006/relationships/image"/><Relationship Id="rId22" Target="../media/image9.svg" Type="http://schemas.openxmlformats.org/officeDocument/2006/relationships/image"/><Relationship Id="rId23" Target="../media/image39.png" Type="http://schemas.openxmlformats.org/officeDocument/2006/relationships/image"/><Relationship Id="rId24" Target="../media/image40.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10.png" Type="http://schemas.openxmlformats.org/officeDocument/2006/relationships/image"/><Relationship Id="rId28" Target="../media/image11.svg" Type="http://schemas.openxmlformats.org/officeDocument/2006/relationships/image"/><Relationship Id="rId29" Target="../media/image25.png" Type="http://schemas.openxmlformats.org/officeDocument/2006/relationships/image"/><Relationship Id="rId3" Target="../media/image19.png" Type="http://schemas.openxmlformats.org/officeDocument/2006/relationships/image"/><Relationship Id="rId30" Target="../media/image26.svg" Type="http://schemas.openxmlformats.org/officeDocument/2006/relationships/image"/><Relationship Id="rId31" Target="../media/image12.png" Type="http://schemas.openxmlformats.org/officeDocument/2006/relationships/image"/><Relationship Id="rId32" Target="../media/image15.png" Type="http://schemas.openxmlformats.org/officeDocument/2006/relationships/image"/><Relationship Id="rId33" Target="../media/image16.svg" Type="http://schemas.openxmlformats.org/officeDocument/2006/relationships/image"/><Relationship Id="rId34" Target="../media/image41.png" Type="http://schemas.openxmlformats.org/officeDocument/2006/relationships/image"/><Relationship Id="rId35" Target="../media/image42.svg" Type="http://schemas.openxmlformats.org/officeDocument/2006/relationships/image"/><Relationship Id="rId4" Target="../media/image2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https://www.kaggle.com/datasets/ishansingh88/europe-hotel-satisfaction-score" TargetMode="External" Type="http://schemas.openxmlformats.org/officeDocument/2006/relationships/hyperlink"/><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6.png" Type="http://schemas.openxmlformats.org/officeDocument/2006/relationships/image"/><Relationship Id="rId16" Target="../media/image7.svg" Type="http://schemas.openxmlformats.org/officeDocument/2006/relationships/image"/><Relationship Id="rId17" Target="../media/image21.png" Type="http://schemas.openxmlformats.org/officeDocument/2006/relationships/image"/><Relationship Id="rId18" Target="../media/image22.svg" Type="http://schemas.openxmlformats.org/officeDocument/2006/relationships/image"/><Relationship Id="rId19" Target="../media/image37.png" Type="http://schemas.openxmlformats.org/officeDocument/2006/relationships/image"/><Relationship Id="rId2" Target="../media/image1.png" Type="http://schemas.openxmlformats.org/officeDocument/2006/relationships/image"/><Relationship Id="rId20" Target="../media/image38.svg" Type="http://schemas.openxmlformats.org/officeDocument/2006/relationships/image"/><Relationship Id="rId21" Target="../media/image8.png" Type="http://schemas.openxmlformats.org/officeDocument/2006/relationships/image"/><Relationship Id="rId22" Target="../media/image9.svg" Type="http://schemas.openxmlformats.org/officeDocument/2006/relationships/image"/><Relationship Id="rId23" Target="../media/image39.png" Type="http://schemas.openxmlformats.org/officeDocument/2006/relationships/image"/><Relationship Id="rId24" Target="../media/image40.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10.png" Type="http://schemas.openxmlformats.org/officeDocument/2006/relationships/image"/><Relationship Id="rId28" Target="../media/image11.svg" Type="http://schemas.openxmlformats.org/officeDocument/2006/relationships/image"/><Relationship Id="rId29" Target="../media/image25.png" Type="http://schemas.openxmlformats.org/officeDocument/2006/relationships/image"/><Relationship Id="rId3" Target="../media/image19.png" Type="http://schemas.openxmlformats.org/officeDocument/2006/relationships/image"/><Relationship Id="rId30" Target="../media/image26.svg" Type="http://schemas.openxmlformats.org/officeDocument/2006/relationships/image"/><Relationship Id="rId31" Target="../media/image12.png" Type="http://schemas.openxmlformats.org/officeDocument/2006/relationships/image"/><Relationship Id="rId32" Target="../media/image15.png" Type="http://schemas.openxmlformats.org/officeDocument/2006/relationships/image"/><Relationship Id="rId33" Target="../media/image16.svg" Type="http://schemas.openxmlformats.org/officeDocument/2006/relationships/image"/><Relationship Id="rId34" Target="../media/image41.png" Type="http://schemas.openxmlformats.org/officeDocument/2006/relationships/image"/><Relationship Id="rId35" Target="../media/image42.svg" Type="http://schemas.openxmlformats.org/officeDocument/2006/relationships/image"/><Relationship Id="rId4" Target="../media/image2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1.png" Type="http://schemas.openxmlformats.org/officeDocument/2006/relationships/image"/><Relationship Id="rId7" Target="../media/image52.jpe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57.pn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2.jpe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8.png" Type="http://schemas.openxmlformats.org/officeDocument/2006/relationships/image"/><Relationship Id="rId7" Target="../media/image52.jpe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13"/>
            <a:stretch>
              <a:fillRect l="-11916" t="-85866" r="-18374" b="-93948"/>
            </a:stretch>
          </a:blipFill>
        </p:spPr>
      </p:sp>
      <p:sp>
        <p:nvSpPr>
          <p:cNvPr name="Freeform 9" id="9"/>
          <p:cNvSpPr/>
          <p:nvPr/>
        </p:nvSpPr>
        <p:spPr>
          <a:xfrm flipH="false" flipV="false" rot="0">
            <a:off x="12549653" y="2411471"/>
            <a:ext cx="4534988" cy="4510251"/>
          </a:xfrm>
          <a:custGeom>
            <a:avLst/>
            <a:gdLst/>
            <a:ahLst/>
            <a:cxnLst/>
            <a:rect r="r" b="b" t="t" l="l"/>
            <a:pathLst>
              <a:path h="4510251" w="4534988">
                <a:moveTo>
                  <a:pt x="0" y="0"/>
                </a:moveTo>
                <a:lnTo>
                  <a:pt x="4534987" y="0"/>
                </a:lnTo>
                <a:lnTo>
                  <a:pt x="4534987" y="4510251"/>
                </a:lnTo>
                <a:lnTo>
                  <a:pt x="0" y="45102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3672183" y="8707293"/>
            <a:ext cx="2542089" cy="762627"/>
          </a:xfrm>
          <a:custGeom>
            <a:avLst/>
            <a:gdLst/>
            <a:ahLst/>
            <a:cxnLst/>
            <a:rect r="r" b="b" t="t" l="l"/>
            <a:pathLst>
              <a:path h="762627" w="2542089">
                <a:moveTo>
                  <a:pt x="0" y="0"/>
                </a:moveTo>
                <a:lnTo>
                  <a:pt x="2542088" y="0"/>
                </a:lnTo>
                <a:lnTo>
                  <a:pt x="2542088" y="762626"/>
                </a:lnTo>
                <a:lnTo>
                  <a:pt x="0" y="76262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1" id="11"/>
          <p:cNvSpPr txBox="true"/>
          <p:nvPr/>
        </p:nvSpPr>
        <p:spPr>
          <a:xfrm rot="0">
            <a:off x="715478" y="2553012"/>
            <a:ext cx="9466532" cy="2113584"/>
          </a:xfrm>
          <a:prstGeom prst="rect">
            <a:avLst/>
          </a:prstGeom>
        </p:spPr>
        <p:txBody>
          <a:bodyPr anchor="t" rtlCol="false" tIns="0" lIns="0" bIns="0" rIns="0">
            <a:spAutoFit/>
          </a:bodyPr>
          <a:lstStyle/>
          <a:p>
            <a:pPr algn="ctr">
              <a:lnSpc>
                <a:spcPts val="15543"/>
              </a:lnSpc>
              <a:spcBef>
                <a:spcPct val="0"/>
              </a:spcBef>
            </a:pPr>
            <a:r>
              <a:rPr lang="en-US" sz="11102">
                <a:solidFill>
                  <a:srgbClr val="06A0C2"/>
                </a:solidFill>
                <a:latin typeface="Gill Sans Shadow"/>
              </a:rPr>
              <a:t>Phyton For</a:t>
            </a:r>
          </a:p>
        </p:txBody>
      </p:sp>
      <p:sp>
        <p:nvSpPr>
          <p:cNvPr name="TextBox 12" id="12"/>
          <p:cNvSpPr txBox="true"/>
          <p:nvPr/>
        </p:nvSpPr>
        <p:spPr>
          <a:xfrm rot="0">
            <a:off x="715478" y="4052519"/>
            <a:ext cx="10466657" cy="2113584"/>
          </a:xfrm>
          <a:prstGeom prst="rect">
            <a:avLst/>
          </a:prstGeom>
        </p:spPr>
        <p:txBody>
          <a:bodyPr anchor="t" rtlCol="false" tIns="0" lIns="0" bIns="0" rIns="0">
            <a:spAutoFit/>
          </a:bodyPr>
          <a:lstStyle/>
          <a:p>
            <a:pPr algn="ctr">
              <a:lnSpc>
                <a:spcPts val="15543"/>
              </a:lnSpc>
              <a:spcBef>
                <a:spcPct val="0"/>
              </a:spcBef>
            </a:pPr>
            <a:r>
              <a:rPr lang="en-US" sz="11102">
                <a:solidFill>
                  <a:srgbClr val="06A0C2"/>
                </a:solidFill>
                <a:latin typeface="Gill Sans Shadow"/>
              </a:rPr>
              <a:t>Data science</a:t>
            </a:r>
          </a:p>
        </p:txBody>
      </p:sp>
      <p:sp>
        <p:nvSpPr>
          <p:cNvPr name="TextBox 13" id="13"/>
          <p:cNvSpPr txBox="true"/>
          <p:nvPr/>
        </p:nvSpPr>
        <p:spPr>
          <a:xfrm rot="0">
            <a:off x="506769" y="9153525"/>
            <a:ext cx="7111114" cy="528014"/>
          </a:xfrm>
          <a:prstGeom prst="rect">
            <a:avLst/>
          </a:prstGeom>
        </p:spPr>
        <p:txBody>
          <a:bodyPr anchor="t" rtlCol="false" tIns="0" lIns="0" bIns="0" rIns="0">
            <a:spAutoFit/>
          </a:bodyPr>
          <a:lstStyle/>
          <a:p>
            <a:pPr algn="ctr">
              <a:lnSpc>
                <a:spcPts val="3971"/>
              </a:lnSpc>
              <a:spcBef>
                <a:spcPct val="0"/>
              </a:spcBef>
            </a:pPr>
            <a:r>
              <a:rPr lang="en-US" sz="2837" u="sng">
                <a:solidFill>
                  <a:srgbClr val="06A0C2"/>
                </a:solidFill>
                <a:latin typeface="Gill Sans Shadow"/>
              </a:rPr>
              <a:t>By muhammad haidi nurrahman</a:t>
            </a:r>
          </a:p>
        </p:txBody>
      </p:sp>
      <p:sp>
        <p:nvSpPr>
          <p:cNvPr name="TextBox 14" id="14"/>
          <p:cNvSpPr txBox="true"/>
          <p:nvPr/>
        </p:nvSpPr>
        <p:spPr>
          <a:xfrm rot="0">
            <a:off x="0" y="6042279"/>
            <a:ext cx="7475008" cy="1038175"/>
          </a:xfrm>
          <a:prstGeom prst="rect">
            <a:avLst/>
          </a:prstGeom>
        </p:spPr>
        <p:txBody>
          <a:bodyPr anchor="t" rtlCol="false" tIns="0" lIns="0" bIns="0" rIns="0">
            <a:spAutoFit/>
          </a:bodyPr>
          <a:lstStyle/>
          <a:p>
            <a:pPr algn="ctr">
              <a:lnSpc>
                <a:spcPts val="8402"/>
              </a:lnSpc>
            </a:pPr>
            <a:r>
              <a:rPr lang="en-US" sz="6001">
                <a:solidFill>
                  <a:srgbClr val="FFC331"/>
                </a:solidFill>
                <a:latin typeface="Ruda"/>
              </a:rPr>
              <a:t>using jupyterlab</a:t>
            </a:r>
          </a:p>
        </p:txBody>
      </p:sp>
      <p:sp>
        <p:nvSpPr>
          <p:cNvPr name="Freeform 15" id="15"/>
          <p:cNvSpPr/>
          <p:nvPr/>
        </p:nvSpPr>
        <p:spPr>
          <a:xfrm flipH="false" flipV="false" rot="0">
            <a:off x="6904904" y="6040487"/>
            <a:ext cx="991806" cy="1165584"/>
          </a:xfrm>
          <a:custGeom>
            <a:avLst/>
            <a:gdLst/>
            <a:ahLst/>
            <a:cxnLst/>
            <a:rect r="r" b="b" t="t" l="l"/>
            <a:pathLst>
              <a:path h="1165584" w="991806">
                <a:moveTo>
                  <a:pt x="0" y="0"/>
                </a:moveTo>
                <a:lnTo>
                  <a:pt x="991806" y="0"/>
                </a:lnTo>
                <a:lnTo>
                  <a:pt x="991806" y="1165583"/>
                </a:lnTo>
                <a:lnTo>
                  <a:pt x="0" y="116558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60459" y="1420772"/>
            <a:ext cx="10942870" cy="6767821"/>
          </a:xfrm>
          <a:custGeom>
            <a:avLst/>
            <a:gdLst/>
            <a:ahLst/>
            <a:cxnLst/>
            <a:rect r="r" b="b" t="t" l="l"/>
            <a:pathLst>
              <a:path h="6767821" w="10942870">
                <a:moveTo>
                  <a:pt x="0" y="0"/>
                </a:moveTo>
                <a:lnTo>
                  <a:pt x="10942870" y="0"/>
                </a:lnTo>
                <a:lnTo>
                  <a:pt x="10942870" y="6767821"/>
                </a:lnTo>
                <a:lnTo>
                  <a:pt x="0" y="6767821"/>
                </a:lnTo>
                <a:lnTo>
                  <a:pt x="0" y="0"/>
                </a:lnTo>
                <a:close/>
              </a:path>
            </a:pathLst>
          </a:custGeom>
          <a:blipFill>
            <a:blip r:embed="rId6"/>
            <a:stretch>
              <a:fillRect l="-48332" t="-51747" r="-37882" b="-36434"/>
            </a:stretch>
          </a:blipFill>
        </p:spPr>
      </p:sp>
      <p:sp>
        <p:nvSpPr>
          <p:cNvPr name="TextBox 6" id="6"/>
          <p:cNvSpPr txBox="true"/>
          <p:nvPr/>
        </p:nvSpPr>
        <p:spPr>
          <a:xfrm rot="0">
            <a:off x="6131894" y="582699"/>
            <a:ext cx="5064908" cy="599822"/>
          </a:xfrm>
          <a:prstGeom prst="rect">
            <a:avLst/>
          </a:prstGeom>
        </p:spPr>
        <p:txBody>
          <a:bodyPr anchor="t" rtlCol="false" tIns="0" lIns="0" bIns="0" rIns="0">
            <a:spAutoFit/>
          </a:bodyPr>
          <a:lstStyle/>
          <a:p>
            <a:pPr algn="ctr">
              <a:lnSpc>
                <a:spcPts val="4532"/>
              </a:lnSpc>
              <a:spcBef>
                <a:spcPct val="0"/>
              </a:spcBef>
            </a:pPr>
            <a:r>
              <a:rPr lang="en-US" sz="4400">
                <a:solidFill>
                  <a:srgbClr val="06A0C2"/>
                </a:solidFill>
                <a:latin typeface="Wedges"/>
              </a:rPr>
              <a:t>describe data</a:t>
            </a:r>
          </a:p>
        </p:txBody>
      </p:sp>
      <p:sp>
        <p:nvSpPr>
          <p:cNvPr name="Freeform 7" id="7"/>
          <p:cNvSpPr/>
          <p:nvPr/>
        </p:nvSpPr>
        <p:spPr>
          <a:xfrm flipH="false" flipV="false" rot="0">
            <a:off x="11799342" y="2523828"/>
            <a:ext cx="6488658" cy="5011622"/>
          </a:xfrm>
          <a:custGeom>
            <a:avLst/>
            <a:gdLst/>
            <a:ahLst/>
            <a:cxnLst/>
            <a:rect r="r" b="b" t="t" l="l"/>
            <a:pathLst>
              <a:path h="5011622" w="6488658">
                <a:moveTo>
                  <a:pt x="0" y="0"/>
                </a:moveTo>
                <a:lnTo>
                  <a:pt x="6488658" y="0"/>
                </a:lnTo>
                <a:lnTo>
                  <a:pt x="6488658" y="5011622"/>
                </a:lnTo>
                <a:lnTo>
                  <a:pt x="0" y="5011622"/>
                </a:lnTo>
                <a:lnTo>
                  <a:pt x="0" y="0"/>
                </a:lnTo>
                <a:close/>
              </a:path>
            </a:pathLst>
          </a:custGeom>
          <a:blipFill>
            <a:blip r:embed="rId7"/>
            <a:stretch>
              <a:fillRect l="-37747" t="-61366" r="0" b="-51581"/>
            </a:stretch>
          </a:blipFill>
        </p:spPr>
      </p:sp>
      <p:sp>
        <p:nvSpPr>
          <p:cNvPr name="TextBox 8" id="8"/>
          <p:cNvSpPr txBox="true"/>
          <p:nvPr/>
        </p:nvSpPr>
        <p:spPr>
          <a:xfrm rot="0">
            <a:off x="11983039" y="2876784"/>
            <a:ext cx="5917158" cy="4347698"/>
          </a:xfrm>
          <a:prstGeom prst="rect">
            <a:avLst/>
          </a:prstGeom>
        </p:spPr>
        <p:txBody>
          <a:bodyPr anchor="t" rtlCol="false" tIns="0" lIns="0" bIns="0" rIns="0">
            <a:spAutoFit/>
          </a:bodyPr>
          <a:lstStyle/>
          <a:p>
            <a:pPr algn="l">
              <a:lnSpc>
                <a:spcPts val="3464"/>
              </a:lnSpc>
            </a:pPr>
            <a:r>
              <a:rPr lang="en-US" sz="2165" spc="108">
                <a:solidFill>
                  <a:srgbClr val="000000"/>
                </a:solidFill>
                <a:latin typeface="Open Sauce"/>
              </a:rPr>
              <a:t>THE DESCRIBE() FUNCTION IN PANDAS IS USED TO DISPLAY DESCRIPTIVE STATISTICS OF A DATA FRAME OR SERIES. THE OUTPUT OF THIS FUNCTION CONTAINS A SUMMARY OF THE CENTRAL TENDENCY AND DISTRIBUTION OF THE DATASET. BY USING DESCRIBE(), WE CAN GET AN OVERVIEW OF THE DATA BEING ANALYZED</a:t>
            </a:r>
          </a:p>
        </p:txBody>
      </p:sp>
      <p:sp>
        <p:nvSpPr>
          <p:cNvPr name="Freeform 9" id="9"/>
          <p:cNvSpPr/>
          <p:nvPr/>
        </p:nvSpPr>
        <p:spPr>
          <a:xfrm flipH="false" flipV="false" rot="0">
            <a:off x="10903400" y="7635234"/>
            <a:ext cx="2278344" cy="2620450"/>
          </a:xfrm>
          <a:custGeom>
            <a:avLst/>
            <a:gdLst/>
            <a:ahLst/>
            <a:cxnLst/>
            <a:rect r="r" b="b" t="t" l="l"/>
            <a:pathLst>
              <a:path h="2620450" w="2278344">
                <a:moveTo>
                  <a:pt x="0" y="0"/>
                </a:moveTo>
                <a:lnTo>
                  <a:pt x="2278344" y="0"/>
                </a:lnTo>
                <a:lnTo>
                  <a:pt x="2278344" y="2620450"/>
                </a:lnTo>
                <a:lnTo>
                  <a:pt x="0" y="2620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609126">
            <a:off x="11608283" y="1468955"/>
            <a:ext cx="2216489" cy="1111015"/>
          </a:xfrm>
          <a:custGeom>
            <a:avLst/>
            <a:gdLst/>
            <a:ahLst/>
            <a:cxnLst/>
            <a:rect r="r" b="b" t="t" l="l"/>
            <a:pathLst>
              <a:path h="1111015" w="2216489">
                <a:moveTo>
                  <a:pt x="0" y="0"/>
                </a:moveTo>
                <a:lnTo>
                  <a:pt x="2216490" y="0"/>
                </a:lnTo>
                <a:lnTo>
                  <a:pt x="2216490" y="1111016"/>
                </a:lnTo>
                <a:lnTo>
                  <a:pt x="0" y="11110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1"/>
            <a:stretch>
              <a:fillRect l="-11916" t="-85866" r="-18374" b="-93948"/>
            </a:stretch>
          </a:blipFill>
        </p:spPr>
      </p:sp>
      <p:sp>
        <p:nvSpPr>
          <p:cNvPr name="Freeform 19" id="19"/>
          <p:cNvSpPr/>
          <p:nvPr/>
        </p:nvSpPr>
        <p:spPr>
          <a:xfrm flipH="false" flipV="false" rot="0">
            <a:off x="13690646"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0" id="20"/>
          <p:cNvSpPr/>
          <p:nvPr/>
        </p:nvSpPr>
        <p:spPr>
          <a:xfrm flipH="false" flipV="false" rot="0">
            <a:off x="13389928" y="2576219"/>
            <a:ext cx="4107319" cy="4114800"/>
          </a:xfrm>
          <a:custGeom>
            <a:avLst/>
            <a:gdLst/>
            <a:ahLst/>
            <a:cxnLst/>
            <a:rect r="r" b="b" t="t" l="l"/>
            <a:pathLst>
              <a:path h="4114800" w="4107319">
                <a:moveTo>
                  <a:pt x="0" y="0"/>
                </a:moveTo>
                <a:lnTo>
                  <a:pt x="4107319" y="0"/>
                </a:lnTo>
                <a:lnTo>
                  <a:pt x="4107319" y="4114800"/>
                </a:lnTo>
                <a:lnTo>
                  <a:pt x="0" y="411480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TextBox 21" id="21"/>
          <p:cNvSpPr txBox="true"/>
          <p:nvPr/>
        </p:nvSpPr>
        <p:spPr>
          <a:xfrm rot="0">
            <a:off x="4225792" y="4132766"/>
            <a:ext cx="9417940" cy="3375660"/>
          </a:xfrm>
          <a:prstGeom prst="rect">
            <a:avLst/>
          </a:prstGeom>
        </p:spPr>
        <p:txBody>
          <a:bodyPr anchor="t" rtlCol="false" tIns="0" lIns="0" bIns="0" rIns="0">
            <a:spAutoFit/>
          </a:bodyPr>
          <a:lstStyle/>
          <a:p>
            <a:pPr algn="ctr">
              <a:lnSpc>
                <a:spcPts val="8640"/>
              </a:lnSpc>
            </a:pPr>
            <a:r>
              <a:rPr lang="en-US" sz="9600">
                <a:solidFill>
                  <a:srgbClr val="06A0C2"/>
                </a:solidFill>
                <a:latin typeface="Garet"/>
              </a:rPr>
              <a:t>CODE AND VISUALIZATION</a:t>
            </a:r>
          </a:p>
          <a:p>
            <a:pPr algn="ctr">
              <a:lnSpc>
                <a:spcPts val="864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1549517"/>
            <a:ext cx="7049551" cy="3778672"/>
          </a:xfrm>
          <a:custGeom>
            <a:avLst/>
            <a:gdLst/>
            <a:ahLst/>
            <a:cxnLst/>
            <a:rect r="r" b="b" t="t" l="l"/>
            <a:pathLst>
              <a:path h="3778672" w="7049551">
                <a:moveTo>
                  <a:pt x="0" y="0"/>
                </a:moveTo>
                <a:lnTo>
                  <a:pt x="7049551" y="0"/>
                </a:lnTo>
                <a:lnTo>
                  <a:pt x="7049551" y="3778672"/>
                </a:lnTo>
                <a:lnTo>
                  <a:pt x="0" y="3778672"/>
                </a:lnTo>
                <a:lnTo>
                  <a:pt x="0" y="0"/>
                </a:lnTo>
                <a:close/>
              </a:path>
            </a:pathLst>
          </a:custGeom>
          <a:blipFill>
            <a:blip r:embed="rId6"/>
            <a:stretch>
              <a:fillRect l="-50131" t="-48010" r="-40439" b="-74197"/>
            </a:stretch>
          </a:blipFill>
        </p:spPr>
      </p:sp>
      <p:sp>
        <p:nvSpPr>
          <p:cNvPr name="Freeform 6" id="6"/>
          <p:cNvSpPr/>
          <p:nvPr/>
        </p:nvSpPr>
        <p:spPr>
          <a:xfrm flipH="false" flipV="false" rot="0">
            <a:off x="10362570" y="1242186"/>
            <a:ext cx="7925430" cy="6103172"/>
          </a:xfrm>
          <a:custGeom>
            <a:avLst/>
            <a:gdLst/>
            <a:ahLst/>
            <a:cxnLst/>
            <a:rect r="r" b="b" t="t" l="l"/>
            <a:pathLst>
              <a:path h="6103172" w="7925430">
                <a:moveTo>
                  <a:pt x="0" y="0"/>
                </a:moveTo>
                <a:lnTo>
                  <a:pt x="7925430" y="0"/>
                </a:lnTo>
                <a:lnTo>
                  <a:pt x="7925430" y="6103172"/>
                </a:lnTo>
                <a:lnTo>
                  <a:pt x="0" y="6103172"/>
                </a:lnTo>
                <a:lnTo>
                  <a:pt x="0" y="0"/>
                </a:lnTo>
                <a:close/>
              </a:path>
            </a:pathLst>
          </a:custGeom>
          <a:blipFill>
            <a:blip r:embed="rId7"/>
            <a:stretch>
              <a:fillRect l="-47653" t="-30940" r="-71480" b="-46910"/>
            </a:stretch>
          </a:blipFill>
        </p:spPr>
      </p:sp>
      <p:sp>
        <p:nvSpPr>
          <p:cNvPr name="Freeform 7" id="7"/>
          <p:cNvSpPr/>
          <p:nvPr/>
        </p:nvSpPr>
        <p:spPr>
          <a:xfrm flipH="false" flipV="false" rot="0">
            <a:off x="7105394" y="3241357"/>
            <a:ext cx="3201334" cy="1604668"/>
          </a:xfrm>
          <a:custGeom>
            <a:avLst/>
            <a:gdLst/>
            <a:ahLst/>
            <a:cxnLst/>
            <a:rect r="r" b="b" t="t" l="l"/>
            <a:pathLst>
              <a:path h="1604668" w="3201334">
                <a:moveTo>
                  <a:pt x="0" y="0"/>
                </a:moveTo>
                <a:lnTo>
                  <a:pt x="3201333" y="0"/>
                </a:lnTo>
                <a:lnTo>
                  <a:pt x="3201333" y="1604669"/>
                </a:lnTo>
                <a:lnTo>
                  <a:pt x="0" y="1604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594148" y="5839152"/>
            <a:ext cx="5861255" cy="3974996"/>
          </a:xfrm>
          <a:custGeom>
            <a:avLst/>
            <a:gdLst/>
            <a:ahLst/>
            <a:cxnLst/>
            <a:rect r="r" b="b" t="t" l="l"/>
            <a:pathLst>
              <a:path h="3974996" w="5861255">
                <a:moveTo>
                  <a:pt x="0" y="0"/>
                </a:moveTo>
                <a:lnTo>
                  <a:pt x="5861255" y="0"/>
                </a:lnTo>
                <a:lnTo>
                  <a:pt x="5861255" y="3974997"/>
                </a:lnTo>
                <a:lnTo>
                  <a:pt x="0" y="39749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6733863" y="7548823"/>
            <a:ext cx="1580514" cy="2656327"/>
          </a:xfrm>
          <a:custGeom>
            <a:avLst/>
            <a:gdLst/>
            <a:ahLst/>
            <a:cxnLst/>
            <a:rect r="r" b="b" t="t" l="l"/>
            <a:pathLst>
              <a:path h="2656327" w="1580514">
                <a:moveTo>
                  <a:pt x="0" y="0"/>
                </a:moveTo>
                <a:lnTo>
                  <a:pt x="1580515" y="0"/>
                </a:lnTo>
                <a:lnTo>
                  <a:pt x="1580515" y="2656327"/>
                </a:lnTo>
                <a:lnTo>
                  <a:pt x="0" y="2656327"/>
                </a:lnTo>
                <a:lnTo>
                  <a:pt x="0" y="0"/>
                </a:lnTo>
                <a:close/>
              </a:path>
            </a:pathLst>
          </a:custGeom>
          <a:blipFill>
            <a:blip r:embed="rId12"/>
            <a:stretch>
              <a:fillRect l="0" t="0" r="0" b="0"/>
            </a:stretch>
          </a:blipFill>
        </p:spPr>
      </p:sp>
      <p:sp>
        <p:nvSpPr>
          <p:cNvPr name="Freeform 10" id="10"/>
          <p:cNvSpPr/>
          <p:nvPr/>
        </p:nvSpPr>
        <p:spPr>
          <a:xfrm flipH="false" flipV="false" rot="1225330">
            <a:off x="6874626" y="4695807"/>
            <a:ext cx="2879502" cy="3192997"/>
          </a:xfrm>
          <a:custGeom>
            <a:avLst/>
            <a:gdLst/>
            <a:ahLst/>
            <a:cxnLst/>
            <a:rect r="r" b="b" t="t" l="l"/>
            <a:pathLst>
              <a:path h="3192997" w="2879502">
                <a:moveTo>
                  <a:pt x="0" y="0"/>
                </a:moveTo>
                <a:lnTo>
                  <a:pt x="2879503" y="0"/>
                </a:lnTo>
                <a:lnTo>
                  <a:pt x="2879503" y="3192996"/>
                </a:lnTo>
                <a:lnTo>
                  <a:pt x="0" y="31929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1174545" y="6632405"/>
            <a:ext cx="4700460" cy="2417066"/>
          </a:xfrm>
          <a:prstGeom prst="rect">
            <a:avLst/>
          </a:prstGeom>
        </p:spPr>
        <p:txBody>
          <a:bodyPr anchor="t" rtlCol="false" tIns="0" lIns="0" bIns="0" rIns="0">
            <a:spAutoFit/>
          </a:bodyPr>
          <a:lstStyle/>
          <a:p>
            <a:pPr algn="l">
              <a:lnSpc>
                <a:spcPts val="2163"/>
              </a:lnSpc>
            </a:pPr>
            <a:r>
              <a:rPr lang="en-US" sz="2100">
                <a:solidFill>
                  <a:srgbClr val="000000"/>
                </a:solidFill>
                <a:latin typeface="Garet"/>
              </a:rPr>
              <a:t>From the visible display we can find out the most purpose of travel are on tourism.</a:t>
            </a:r>
          </a:p>
          <a:p>
            <a:pPr algn="l">
              <a:lnSpc>
                <a:spcPts val="2163"/>
              </a:lnSpc>
            </a:pPr>
          </a:p>
          <a:p>
            <a:pPr algn="l">
              <a:lnSpc>
                <a:spcPts val="2163"/>
              </a:lnSpc>
            </a:pPr>
            <a:r>
              <a:rPr lang="en-US" sz="2100">
                <a:solidFill>
                  <a:srgbClr val="000000"/>
                </a:solidFill>
                <a:latin typeface="Garet"/>
              </a:rPr>
              <a:t>The diagram shows that purpose of travel for tourism is 31%, academic 26%, business 20%, aviation 13%, personal 9%</a:t>
            </a:r>
          </a:p>
          <a:p>
            <a:pPr algn="l">
              <a:lnSpc>
                <a:spcPts val="2163"/>
              </a:lnSpc>
              <a:spcBef>
                <a:spcPct val="0"/>
              </a:spcBef>
            </a:pPr>
          </a:p>
        </p:txBody>
      </p:sp>
      <p:sp>
        <p:nvSpPr>
          <p:cNvPr name="TextBox 12" id="12"/>
          <p:cNvSpPr txBox="true"/>
          <p:nvPr/>
        </p:nvSpPr>
        <p:spPr>
          <a:xfrm rot="0">
            <a:off x="-761284" y="297265"/>
            <a:ext cx="15086569" cy="485141"/>
          </a:xfrm>
          <a:prstGeom prst="rect">
            <a:avLst/>
          </a:prstGeom>
        </p:spPr>
        <p:txBody>
          <a:bodyPr anchor="t" rtlCol="false" tIns="0" lIns="0" bIns="0" rIns="0">
            <a:spAutoFit/>
          </a:bodyPr>
          <a:lstStyle/>
          <a:p>
            <a:pPr algn="ctr">
              <a:lnSpc>
                <a:spcPts val="3605"/>
              </a:lnSpc>
              <a:spcBef>
                <a:spcPct val="0"/>
              </a:spcBef>
            </a:pPr>
            <a:r>
              <a:rPr lang="en-US" sz="3500">
                <a:solidFill>
                  <a:srgbClr val="06A0C2"/>
                </a:solidFill>
                <a:latin typeface="Wedges"/>
              </a:rPr>
              <a:t>what is the percentage of visitors purpose of travel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023876" y="3363281"/>
            <a:ext cx="3201334" cy="1604668"/>
          </a:xfrm>
          <a:custGeom>
            <a:avLst/>
            <a:gdLst/>
            <a:ahLst/>
            <a:cxnLst/>
            <a:rect r="r" b="b" t="t" l="l"/>
            <a:pathLst>
              <a:path h="1604668" w="3201334">
                <a:moveTo>
                  <a:pt x="0" y="0"/>
                </a:moveTo>
                <a:lnTo>
                  <a:pt x="3201334" y="0"/>
                </a:lnTo>
                <a:lnTo>
                  <a:pt x="3201334" y="1604668"/>
                </a:lnTo>
                <a:lnTo>
                  <a:pt x="0" y="1604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94148" y="5839152"/>
            <a:ext cx="5861255" cy="3974996"/>
          </a:xfrm>
          <a:custGeom>
            <a:avLst/>
            <a:gdLst/>
            <a:ahLst/>
            <a:cxnLst/>
            <a:rect r="r" b="b" t="t" l="l"/>
            <a:pathLst>
              <a:path h="3974996" w="5861255">
                <a:moveTo>
                  <a:pt x="0" y="0"/>
                </a:moveTo>
                <a:lnTo>
                  <a:pt x="5861255" y="0"/>
                </a:lnTo>
                <a:lnTo>
                  <a:pt x="5861255" y="3974997"/>
                </a:lnTo>
                <a:lnTo>
                  <a:pt x="0" y="39749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733863" y="7548823"/>
            <a:ext cx="1580514" cy="2656327"/>
          </a:xfrm>
          <a:custGeom>
            <a:avLst/>
            <a:gdLst/>
            <a:ahLst/>
            <a:cxnLst/>
            <a:rect r="r" b="b" t="t" l="l"/>
            <a:pathLst>
              <a:path h="2656327" w="1580514">
                <a:moveTo>
                  <a:pt x="0" y="0"/>
                </a:moveTo>
                <a:lnTo>
                  <a:pt x="1580515" y="0"/>
                </a:lnTo>
                <a:lnTo>
                  <a:pt x="1580515" y="2656327"/>
                </a:lnTo>
                <a:lnTo>
                  <a:pt x="0" y="2656327"/>
                </a:lnTo>
                <a:lnTo>
                  <a:pt x="0" y="0"/>
                </a:lnTo>
                <a:close/>
              </a:path>
            </a:pathLst>
          </a:custGeom>
          <a:blipFill>
            <a:blip r:embed="rId10"/>
            <a:stretch>
              <a:fillRect l="0" t="0" r="0" b="0"/>
            </a:stretch>
          </a:blipFill>
        </p:spPr>
      </p:sp>
      <p:sp>
        <p:nvSpPr>
          <p:cNvPr name="Freeform 8" id="8"/>
          <p:cNvSpPr/>
          <p:nvPr/>
        </p:nvSpPr>
        <p:spPr>
          <a:xfrm flipH="false" flipV="false" rot="2086422">
            <a:off x="7481465" y="4847875"/>
            <a:ext cx="3294555" cy="3653236"/>
          </a:xfrm>
          <a:custGeom>
            <a:avLst/>
            <a:gdLst/>
            <a:ahLst/>
            <a:cxnLst/>
            <a:rect r="r" b="b" t="t" l="l"/>
            <a:pathLst>
              <a:path h="3653236" w="3294555">
                <a:moveTo>
                  <a:pt x="0" y="0"/>
                </a:moveTo>
                <a:lnTo>
                  <a:pt x="3294555" y="0"/>
                </a:lnTo>
                <a:lnTo>
                  <a:pt x="3294555" y="3653236"/>
                </a:lnTo>
                <a:lnTo>
                  <a:pt x="0" y="36532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0" y="1756302"/>
            <a:ext cx="7867897" cy="3627427"/>
          </a:xfrm>
          <a:custGeom>
            <a:avLst/>
            <a:gdLst/>
            <a:ahLst/>
            <a:cxnLst/>
            <a:rect r="r" b="b" t="t" l="l"/>
            <a:pathLst>
              <a:path h="3627427" w="7867897">
                <a:moveTo>
                  <a:pt x="0" y="0"/>
                </a:moveTo>
                <a:lnTo>
                  <a:pt x="7867897" y="0"/>
                </a:lnTo>
                <a:lnTo>
                  <a:pt x="7867897" y="3627426"/>
                </a:lnTo>
                <a:lnTo>
                  <a:pt x="0" y="3627426"/>
                </a:lnTo>
                <a:lnTo>
                  <a:pt x="0" y="0"/>
                </a:lnTo>
                <a:close/>
              </a:path>
            </a:pathLst>
          </a:custGeom>
          <a:blipFill>
            <a:blip r:embed="rId13"/>
            <a:stretch>
              <a:fillRect l="-50328" t="-46971" r="-39646" b="-110563"/>
            </a:stretch>
          </a:blipFill>
        </p:spPr>
      </p:sp>
      <p:sp>
        <p:nvSpPr>
          <p:cNvPr name="Freeform 10" id="10"/>
          <p:cNvSpPr/>
          <p:nvPr/>
        </p:nvSpPr>
        <p:spPr>
          <a:xfrm flipH="false" flipV="false" rot="0">
            <a:off x="11377610" y="1226402"/>
            <a:ext cx="6750429" cy="6758274"/>
          </a:xfrm>
          <a:custGeom>
            <a:avLst/>
            <a:gdLst/>
            <a:ahLst/>
            <a:cxnLst/>
            <a:rect r="r" b="b" t="t" l="l"/>
            <a:pathLst>
              <a:path h="6758274" w="6750429">
                <a:moveTo>
                  <a:pt x="0" y="0"/>
                </a:moveTo>
                <a:lnTo>
                  <a:pt x="6750428" y="0"/>
                </a:lnTo>
                <a:lnTo>
                  <a:pt x="6750428" y="6758275"/>
                </a:lnTo>
                <a:lnTo>
                  <a:pt x="0" y="6758275"/>
                </a:lnTo>
                <a:lnTo>
                  <a:pt x="0" y="0"/>
                </a:lnTo>
                <a:close/>
              </a:path>
            </a:pathLst>
          </a:custGeom>
          <a:blipFill>
            <a:blip r:embed="rId14"/>
            <a:stretch>
              <a:fillRect l="-75098" t="-42206" r="-108376" b="-34759"/>
            </a:stretch>
          </a:blipFill>
        </p:spPr>
      </p:sp>
      <p:sp>
        <p:nvSpPr>
          <p:cNvPr name="Freeform 11" id="11"/>
          <p:cNvSpPr/>
          <p:nvPr/>
        </p:nvSpPr>
        <p:spPr>
          <a:xfrm flipH="false" flipV="false" rot="0">
            <a:off x="16770405" y="5567425"/>
            <a:ext cx="977790" cy="1446730"/>
          </a:xfrm>
          <a:custGeom>
            <a:avLst/>
            <a:gdLst/>
            <a:ahLst/>
            <a:cxnLst/>
            <a:rect r="r" b="b" t="t" l="l"/>
            <a:pathLst>
              <a:path h="1446730" w="977790">
                <a:moveTo>
                  <a:pt x="0" y="0"/>
                </a:moveTo>
                <a:lnTo>
                  <a:pt x="977790" y="0"/>
                </a:lnTo>
                <a:lnTo>
                  <a:pt x="977790" y="1446730"/>
                </a:lnTo>
                <a:lnTo>
                  <a:pt x="0" y="144673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0317122" y="1226402"/>
            <a:ext cx="2412998" cy="1360054"/>
          </a:xfrm>
          <a:custGeom>
            <a:avLst/>
            <a:gdLst/>
            <a:ahLst/>
            <a:cxnLst/>
            <a:rect r="r" b="b" t="t" l="l"/>
            <a:pathLst>
              <a:path h="1360054" w="2412998">
                <a:moveTo>
                  <a:pt x="0" y="0"/>
                </a:moveTo>
                <a:lnTo>
                  <a:pt x="2412999" y="0"/>
                </a:lnTo>
                <a:lnTo>
                  <a:pt x="2412999" y="1360054"/>
                </a:lnTo>
                <a:lnTo>
                  <a:pt x="0" y="13600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1276599" y="6632405"/>
            <a:ext cx="4598406" cy="3217166"/>
          </a:xfrm>
          <a:prstGeom prst="rect">
            <a:avLst/>
          </a:prstGeom>
        </p:spPr>
        <p:txBody>
          <a:bodyPr anchor="t" rtlCol="false" tIns="0" lIns="0" bIns="0" rIns="0">
            <a:spAutoFit/>
          </a:bodyPr>
          <a:lstStyle/>
          <a:p>
            <a:pPr algn="l">
              <a:lnSpc>
                <a:spcPts val="2163"/>
              </a:lnSpc>
            </a:pPr>
            <a:r>
              <a:rPr lang="en-US" sz="2100">
                <a:solidFill>
                  <a:srgbClr val="000000"/>
                </a:solidFill>
                <a:latin typeface="Garet"/>
              </a:rPr>
              <a:t>From the visible display we can find out the most type of travel are on group travel.</a:t>
            </a:r>
          </a:p>
          <a:p>
            <a:pPr algn="l">
              <a:lnSpc>
                <a:spcPts val="2163"/>
              </a:lnSpc>
            </a:pPr>
          </a:p>
          <a:p>
            <a:pPr algn="l">
              <a:lnSpc>
                <a:spcPts val="2163"/>
              </a:lnSpc>
            </a:pPr>
            <a:r>
              <a:rPr lang="en-US" sz="2100">
                <a:solidFill>
                  <a:srgbClr val="000000"/>
                </a:solidFill>
                <a:latin typeface="Garet"/>
              </a:rPr>
              <a:t>The diagram shows that type of travel for Group Travel is 69% and Personal Travel 31% the comparison is quite far.so this shows that hotel visitors prefer to travel together rather than alone.</a:t>
            </a:r>
          </a:p>
          <a:p>
            <a:pPr algn="l">
              <a:lnSpc>
                <a:spcPts val="2163"/>
              </a:lnSpc>
              <a:spcBef>
                <a:spcPct val="0"/>
              </a:spcBef>
            </a:pPr>
          </a:p>
        </p:txBody>
      </p:sp>
      <p:sp>
        <p:nvSpPr>
          <p:cNvPr name="TextBox 14" id="14"/>
          <p:cNvSpPr txBox="true"/>
          <p:nvPr/>
        </p:nvSpPr>
        <p:spPr>
          <a:xfrm rot="0">
            <a:off x="-1087882" y="297265"/>
            <a:ext cx="15086569" cy="485141"/>
          </a:xfrm>
          <a:prstGeom prst="rect">
            <a:avLst/>
          </a:prstGeom>
        </p:spPr>
        <p:txBody>
          <a:bodyPr anchor="t" rtlCol="false" tIns="0" lIns="0" bIns="0" rIns="0">
            <a:spAutoFit/>
          </a:bodyPr>
          <a:lstStyle/>
          <a:p>
            <a:pPr algn="ctr">
              <a:lnSpc>
                <a:spcPts val="3605"/>
              </a:lnSpc>
              <a:spcBef>
                <a:spcPct val="0"/>
              </a:spcBef>
            </a:pPr>
            <a:r>
              <a:rPr lang="en-US" sz="3500">
                <a:solidFill>
                  <a:srgbClr val="06A0C2"/>
                </a:solidFill>
                <a:latin typeface="Wedges"/>
              </a:rPr>
              <a:t>what is the percentage of visitors type of travel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023876" y="3363281"/>
            <a:ext cx="3201334" cy="1604668"/>
          </a:xfrm>
          <a:custGeom>
            <a:avLst/>
            <a:gdLst/>
            <a:ahLst/>
            <a:cxnLst/>
            <a:rect r="r" b="b" t="t" l="l"/>
            <a:pathLst>
              <a:path h="1604668" w="3201334">
                <a:moveTo>
                  <a:pt x="0" y="0"/>
                </a:moveTo>
                <a:lnTo>
                  <a:pt x="3201334" y="0"/>
                </a:lnTo>
                <a:lnTo>
                  <a:pt x="3201334" y="1604668"/>
                </a:lnTo>
                <a:lnTo>
                  <a:pt x="0" y="1604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94148" y="5839152"/>
            <a:ext cx="5861255" cy="3974996"/>
          </a:xfrm>
          <a:custGeom>
            <a:avLst/>
            <a:gdLst/>
            <a:ahLst/>
            <a:cxnLst/>
            <a:rect r="r" b="b" t="t" l="l"/>
            <a:pathLst>
              <a:path h="3974996" w="5861255">
                <a:moveTo>
                  <a:pt x="0" y="0"/>
                </a:moveTo>
                <a:lnTo>
                  <a:pt x="5861255" y="0"/>
                </a:lnTo>
                <a:lnTo>
                  <a:pt x="5861255" y="3974997"/>
                </a:lnTo>
                <a:lnTo>
                  <a:pt x="0" y="39749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733863" y="7548823"/>
            <a:ext cx="1580514" cy="2656327"/>
          </a:xfrm>
          <a:custGeom>
            <a:avLst/>
            <a:gdLst/>
            <a:ahLst/>
            <a:cxnLst/>
            <a:rect r="r" b="b" t="t" l="l"/>
            <a:pathLst>
              <a:path h="2656327" w="1580514">
                <a:moveTo>
                  <a:pt x="0" y="0"/>
                </a:moveTo>
                <a:lnTo>
                  <a:pt x="1580515" y="0"/>
                </a:lnTo>
                <a:lnTo>
                  <a:pt x="1580515" y="2656327"/>
                </a:lnTo>
                <a:lnTo>
                  <a:pt x="0" y="2656327"/>
                </a:lnTo>
                <a:lnTo>
                  <a:pt x="0" y="0"/>
                </a:lnTo>
                <a:close/>
              </a:path>
            </a:pathLst>
          </a:custGeom>
          <a:blipFill>
            <a:blip r:embed="rId10"/>
            <a:stretch>
              <a:fillRect l="0" t="0" r="0" b="0"/>
            </a:stretch>
          </a:blipFill>
        </p:spPr>
      </p:sp>
      <p:sp>
        <p:nvSpPr>
          <p:cNvPr name="Freeform 8" id="8"/>
          <p:cNvSpPr/>
          <p:nvPr/>
        </p:nvSpPr>
        <p:spPr>
          <a:xfrm flipH="false" flipV="false" rot="2086422">
            <a:off x="7481465" y="4847875"/>
            <a:ext cx="3294555" cy="3653236"/>
          </a:xfrm>
          <a:custGeom>
            <a:avLst/>
            <a:gdLst/>
            <a:ahLst/>
            <a:cxnLst/>
            <a:rect r="r" b="b" t="t" l="l"/>
            <a:pathLst>
              <a:path h="3653236" w="3294555">
                <a:moveTo>
                  <a:pt x="0" y="0"/>
                </a:moveTo>
                <a:lnTo>
                  <a:pt x="3294555" y="0"/>
                </a:lnTo>
                <a:lnTo>
                  <a:pt x="3294555" y="3653236"/>
                </a:lnTo>
                <a:lnTo>
                  <a:pt x="0" y="36532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0" y="1226402"/>
            <a:ext cx="8023876" cy="4011820"/>
          </a:xfrm>
          <a:custGeom>
            <a:avLst/>
            <a:gdLst/>
            <a:ahLst/>
            <a:cxnLst/>
            <a:rect r="r" b="b" t="t" l="l"/>
            <a:pathLst>
              <a:path h="4011820" w="8023876">
                <a:moveTo>
                  <a:pt x="0" y="0"/>
                </a:moveTo>
                <a:lnTo>
                  <a:pt x="8023876" y="0"/>
                </a:lnTo>
                <a:lnTo>
                  <a:pt x="8023876" y="4011820"/>
                </a:lnTo>
                <a:lnTo>
                  <a:pt x="0" y="4011820"/>
                </a:lnTo>
                <a:lnTo>
                  <a:pt x="0" y="0"/>
                </a:lnTo>
                <a:close/>
              </a:path>
            </a:pathLst>
          </a:custGeom>
          <a:blipFill>
            <a:blip r:embed="rId13"/>
            <a:stretch>
              <a:fillRect l="-48977" t="-61296" r="-43122" b="-78835"/>
            </a:stretch>
          </a:blipFill>
        </p:spPr>
      </p:sp>
      <p:sp>
        <p:nvSpPr>
          <p:cNvPr name="Freeform 10" id="10"/>
          <p:cNvSpPr/>
          <p:nvPr/>
        </p:nvSpPr>
        <p:spPr>
          <a:xfrm flipH="false" flipV="false" rot="0">
            <a:off x="11225210" y="1226402"/>
            <a:ext cx="6584912" cy="5781406"/>
          </a:xfrm>
          <a:custGeom>
            <a:avLst/>
            <a:gdLst/>
            <a:ahLst/>
            <a:cxnLst/>
            <a:rect r="r" b="b" t="t" l="l"/>
            <a:pathLst>
              <a:path h="5781406" w="6584912">
                <a:moveTo>
                  <a:pt x="0" y="0"/>
                </a:moveTo>
                <a:lnTo>
                  <a:pt x="6584912" y="0"/>
                </a:lnTo>
                <a:lnTo>
                  <a:pt x="6584912" y="5781407"/>
                </a:lnTo>
                <a:lnTo>
                  <a:pt x="0" y="5781407"/>
                </a:lnTo>
                <a:lnTo>
                  <a:pt x="0" y="0"/>
                </a:lnTo>
                <a:close/>
              </a:path>
            </a:pathLst>
          </a:custGeom>
          <a:blipFill>
            <a:blip r:embed="rId14"/>
            <a:stretch>
              <a:fillRect l="-66949" t="-43849" r="-92677" b="-40969"/>
            </a:stretch>
          </a:blipFill>
        </p:spPr>
      </p:sp>
      <p:sp>
        <p:nvSpPr>
          <p:cNvPr name="TextBox 11" id="11"/>
          <p:cNvSpPr txBox="true"/>
          <p:nvPr/>
        </p:nvSpPr>
        <p:spPr>
          <a:xfrm rot="0">
            <a:off x="1028700" y="6632405"/>
            <a:ext cx="5009591" cy="2417066"/>
          </a:xfrm>
          <a:prstGeom prst="rect">
            <a:avLst/>
          </a:prstGeom>
        </p:spPr>
        <p:txBody>
          <a:bodyPr anchor="t" rtlCol="false" tIns="0" lIns="0" bIns="0" rIns="0">
            <a:spAutoFit/>
          </a:bodyPr>
          <a:lstStyle/>
          <a:p>
            <a:pPr algn="l">
              <a:lnSpc>
                <a:spcPts val="2163"/>
              </a:lnSpc>
            </a:pPr>
            <a:r>
              <a:rPr lang="en-US" sz="2100">
                <a:solidFill>
                  <a:srgbClr val="000000"/>
                </a:solidFill>
                <a:latin typeface="Garet"/>
              </a:rPr>
              <a:t>From the visible display we can find out the most type of Booking are on group booking.</a:t>
            </a:r>
          </a:p>
          <a:p>
            <a:pPr algn="l">
              <a:lnSpc>
                <a:spcPts val="2163"/>
              </a:lnSpc>
            </a:pPr>
          </a:p>
          <a:p>
            <a:pPr algn="l">
              <a:lnSpc>
                <a:spcPts val="2163"/>
              </a:lnSpc>
            </a:pPr>
            <a:r>
              <a:rPr lang="en-US" sz="2100">
                <a:solidFill>
                  <a:srgbClr val="000000"/>
                </a:solidFill>
                <a:latin typeface="Garet"/>
              </a:rPr>
              <a:t>The diagram shows that type of Booking for Group Booking is 48% , Individual/Couple 45%, and Not Defined 7%.</a:t>
            </a:r>
          </a:p>
          <a:p>
            <a:pPr algn="l">
              <a:lnSpc>
                <a:spcPts val="2163"/>
              </a:lnSpc>
              <a:spcBef>
                <a:spcPct val="0"/>
              </a:spcBef>
            </a:pPr>
          </a:p>
        </p:txBody>
      </p:sp>
      <p:sp>
        <p:nvSpPr>
          <p:cNvPr name="TextBox 12" id="12"/>
          <p:cNvSpPr txBox="true"/>
          <p:nvPr/>
        </p:nvSpPr>
        <p:spPr>
          <a:xfrm rot="0">
            <a:off x="-809421" y="297265"/>
            <a:ext cx="15086569" cy="485141"/>
          </a:xfrm>
          <a:prstGeom prst="rect">
            <a:avLst/>
          </a:prstGeom>
        </p:spPr>
        <p:txBody>
          <a:bodyPr anchor="t" rtlCol="false" tIns="0" lIns="0" bIns="0" rIns="0">
            <a:spAutoFit/>
          </a:bodyPr>
          <a:lstStyle/>
          <a:p>
            <a:pPr algn="ctr">
              <a:lnSpc>
                <a:spcPts val="3605"/>
              </a:lnSpc>
              <a:spcBef>
                <a:spcPct val="0"/>
              </a:spcBef>
            </a:pPr>
            <a:r>
              <a:rPr lang="en-US" sz="3500">
                <a:solidFill>
                  <a:srgbClr val="06A0C2"/>
                </a:solidFill>
                <a:latin typeface="Wedges"/>
              </a:rPr>
              <a:t>what is the percentage of visitors type of booking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311194" y="3363281"/>
            <a:ext cx="3201334" cy="1604668"/>
          </a:xfrm>
          <a:custGeom>
            <a:avLst/>
            <a:gdLst/>
            <a:ahLst/>
            <a:cxnLst/>
            <a:rect r="r" b="b" t="t" l="l"/>
            <a:pathLst>
              <a:path h="1604668" w="3201334">
                <a:moveTo>
                  <a:pt x="0" y="0"/>
                </a:moveTo>
                <a:lnTo>
                  <a:pt x="3201334" y="0"/>
                </a:lnTo>
                <a:lnTo>
                  <a:pt x="3201334" y="1604668"/>
                </a:lnTo>
                <a:lnTo>
                  <a:pt x="0" y="1604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94148" y="5839152"/>
            <a:ext cx="5861255" cy="3974996"/>
          </a:xfrm>
          <a:custGeom>
            <a:avLst/>
            <a:gdLst/>
            <a:ahLst/>
            <a:cxnLst/>
            <a:rect r="r" b="b" t="t" l="l"/>
            <a:pathLst>
              <a:path h="3974996" w="5861255">
                <a:moveTo>
                  <a:pt x="0" y="0"/>
                </a:moveTo>
                <a:lnTo>
                  <a:pt x="5861255" y="0"/>
                </a:lnTo>
                <a:lnTo>
                  <a:pt x="5861255" y="3974997"/>
                </a:lnTo>
                <a:lnTo>
                  <a:pt x="0" y="39749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733863" y="7548823"/>
            <a:ext cx="1580514" cy="2656327"/>
          </a:xfrm>
          <a:custGeom>
            <a:avLst/>
            <a:gdLst/>
            <a:ahLst/>
            <a:cxnLst/>
            <a:rect r="r" b="b" t="t" l="l"/>
            <a:pathLst>
              <a:path h="2656327" w="1580514">
                <a:moveTo>
                  <a:pt x="0" y="0"/>
                </a:moveTo>
                <a:lnTo>
                  <a:pt x="1580515" y="0"/>
                </a:lnTo>
                <a:lnTo>
                  <a:pt x="1580515" y="2656327"/>
                </a:lnTo>
                <a:lnTo>
                  <a:pt x="0" y="2656327"/>
                </a:lnTo>
                <a:lnTo>
                  <a:pt x="0" y="0"/>
                </a:lnTo>
                <a:close/>
              </a:path>
            </a:pathLst>
          </a:custGeom>
          <a:blipFill>
            <a:blip r:embed="rId10"/>
            <a:stretch>
              <a:fillRect l="0" t="0" r="0" b="0"/>
            </a:stretch>
          </a:blipFill>
        </p:spPr>
      </p:sp>
      <p:sp>
        <p:nvSpPr>
          <p:cNvPr name="Freeform 8" id="8"/>
          <p:cNvSpPr/>
          <p:nvPr/>
        </p:nvSpPr>
        <p:spPr>
          <a:xfrm flipH="false" flipV="false" rot="2086422">
            <a:off x="7757690" y="4991775"/>
            <a:ext cx="3294555" cy="3653236"/>
          </a:xfrm>
          <a:custGeom>
            <a:avLst/>
            <a:gdLst/>
            <a:ahLst/>
            <a:cxnLst/>
            <a:rect r="r" b="b" t="t" l="l"/>
            <a:pathLst>
              <a:path h="3653236" w="3294555">
                <a:moveTo>
                  <a:pt x="0" y="0"/>
                </a:moveTo>
                <a:lnTo>
                  <a:pt x="3294555" y="0"/>
                </a:lnTo>
                <a:lnTo>
                  <a:pt x="3294555" y="3653236"/>
                </a:lnTo>
                <a:lnTo>
                  <a:pt x="0" y="36532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61133" y="1028700"/>
            <a:ext cx="7862743" cy="4225651"/>
          </a:xfrm>
          <a:custGeom>
            <a:avLst/>
            <a:gdLst/>
            <a:ahLst/>
            <a:cxnLst/>
            <a:rect r="r" b="b" t="t" l="l"/>
            <a:pathLst>
              <a:path h="4225651" w="7862743">
                <a:moveTo>
                  <a:pt x="0" y="0"/>
                </a:moveTo>
                <a:lnTo>
                  <a:pt x="7862743" y="0"/>
                </a:lnTo>
                <a:lnTo>
                  <a:pt x="7862743" y="4225651"/>
                </a:lnTo>
                <a:lnTo>
                  <a:pt x="0" y="4225651"/>
                </a:lnTo>
                <a:lnTo>
                  <a:pt x="0" y="0"/>
                </a:lnTo>
                <a:close/>
              </a:path>
            </a:pathLst>
          </a:custGeom>
          <a:blipFill>
            <a:blip r:embed="rId13"/>
            <a:stretch>
              <a:fillRect l="-56276" t="-56987" r="-62018" b="-96878"/>
            </a:stretch>
          </a:blipFill>
        </p:spPr>
      </p:sp>
      <p:sp>
        <p:nvSpPr>
          <p:cNvPr name="Freeform 10" id="10"/>
          <p:cNvSpPr/>
          <p:nvPr/>
        </p:nvSpPr>
        <p:spPr>
          <a:xfrm flipH="false" flipV="false" rot="0">
            <a:off x="11799847" y="1184826"/>
            <a:ext cx="6351872" cy="6671475"/>
          </a:xfrm>
          <a:custGeom>
            <a:avLst/>
            <a:gdLst/>
            <a:ahLst/>
            <a:cxnLst/>
            <a:rect r="r" b="b" t="t" l="l"/>
            <a:pathLst>
              <a:path h="6671475" w="6351872">
                <a:moveTo>
                  <a:pt x="0" y="0"/>
                </a:moveTo>
                <a:lnTo>
                  <a:pt x="6351872" y="0"/>
                </a:lnTo>
                <a:lnTo>
                  <a:pt x="6351872" y="6671475"/>
                </a:lnTo>
                <a:lnTo>
                  <a:pt x="0" y="6671475"/>
                </a:lnTo>
                <a:lnTo>
                  <a:pt x="0" y="0"/>
                </a:lnTo>
                <a:close/>
              </a:path>
            </a:pathLst>
          </a:custGeom>
          <a:blipFill>
            <a:blip r:embed="rId14"/>
            <a:stretch>
              <a:fillRect l="-80798" t="-35610" r="-119580" b="-43133"/>
            </a:stretch>
          </a:blipFill>
        </p:spPr>
      </p:sp>
      <p:sp>
        <p:nvSpPr>
          <p:cNvPr name="Freeform 11" id="11"/>
          <p:cNvSpPr/>
          <p:nvPr/>
        </p:nvSpPr>
        <p:spPr>
          <a:xfrm flipH="false" flipV="false" rot="0">
            <a:off x="17285586" y="5143500"/>
            <a:ext cx="1026090" cy="3170502"/>
          </a:xfrm>
          <a:custGeom>
            <a:avLst/>
            <a:gdLst/>
            <a:ahLst/>
            <a:cxnLst/>
            <a:rect r="r" b="b" t="t" l="l"/>
            <a:pathLst>
              <a:path h="3170502" w="1026090">
                <a:moveTo>
                  <a:pt x="0" y="0"/>
                </a:moveTo>
                <a:lnTo>
                  <a:pt x="1026089" y="0"/>
                </a:lnTo>
                <a:lnTo>
                  <a:pt x="1026089" y="3170502"/>
                </a:lnTo>
                <a:lnTo>
                  <a:pt x="0" y="317050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309261" y="1184826"/>
            <a:ext cx="978739" cy="3076036"/>
          </a:xfrm>
          <a:custGeom>
            <a:avLst/>
            <a:gdLst/>
            <a:ahLst/>
            <a:cxnLst/>
            <a:rect r="r" b="b" t="t" l="l"/>
            <a:pathLst>
              <a:path h="3076036" w="978739">
                <a:moveTo>
                  <a:pt x="0" y="0"/>
                </a:moveTo>
                <a:lnTo>
                  <a:pt x="978739" y="0"/>
                </a:lnTo>
                <a:lnTo>
                  <a:pt x="978739" y="3076036"/>
                </a:lnTo>
                <a:lnTo>
                  <a:pt x="0" y="307603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1028700" y="6632405"/>
            <a:ext cx="5009591" cy="2417066"/>
          </a:xfrm>
          <a:prstGeom prst="rect">
            <a:avLst/>
          </a:prstGeom>
        </p:spPr>
        <p:txBody>
          <a:bodyPr anchor="t" rtlCol="false" tIns="0" lIns="0" bIns="0" rIns="0">
            <a:spAutoFit/>
          </a:bodyPr>
          <a:lstStyle/>
          <a:p>
            <a:pPr algn="l">
              <a:lnSpc>
                <a:spcPts val="2163"/>
              </a:lnSpc>
            </a:pPr>
            <a:r>
              <a:rPr lang="en-US" sz="2100">
                <a:solidFill>
                  <a:srgbClr val="000000"/>
                </a:solidFill>
                <a:latin typeface="Garet"/>
              </a:rPr>
              <a:t>From the visible display we can find out the most type of Booking are on group booking.</a:t>
            </a:r>
          </a:p>
          <a:p>
            <a:pPr algn="l">
              <a:lnSpc>
                <a:spcPts val="2163"/>
              </a:lnSpc>
            </a:pPr>
          </a:p>
          <a:p>
            <a:pPr algn="l">
              <a:lnSpc>
                <a:spcPts val="2163"/>
              </a:lnSpc>
            </a:pPr>
            <a:r>
              <a:rPr lang="en-US" sz="2100">
                <a:solidFill>
                  <a:srgbClr val="000000"/>
                </a:solidFill>
                <a:latin typeface="Garet"/>
              </a:rPr>
              <a:t>The diagram shows that most visitors  by gender are Female as much as 51% , and Male 49%, the ratio is very thin.</a:t>
            </a:r>
          </a:p>
          <a:p>
            <a:pPr algn="l">
              <a:lnSpc>
                <a:spcPts val="2163"/>
              </a:lnSpc>
              <a:spcBef>
                <a:spcPct val="0"/>
              </a:spcBef>
            </a:pPr>
          </a:p>
        </p:txBody>
      </p:sp>
      <p:sp>
        <p:nvSpPr>
          <p:cNvPr name="TextBox 14" id="14"/>
          <p:cNvSpPr txBox="true"/>
          <p:nvPr/>
        </p:nvSpPr>
        <p:spPr>
          <a:xfrm rot="0">
            <a:off x="-809421" y="297265"/>
            <a:ext cx="15086569" cy="485141"/>
          </a:xfrm>
          <a:prstGeom prst="rect">
            <a:avLst/>
          </a:prstGeom>
        </p:spPr>
        <p:txBody>
          <a:bodyPr anchor="t" rtlCol="false" tIns="0" lIns="0" bIns="0" rIns="0">
            <a:spAutoFit/>
          </a:bodyPr>
          <a:lstStyle/>
          <a:p>
            <a:pPr algn="ctr">
              <a:lnSpc>
                <a:spcPts val="3605"/>
              </a:lnSpc>
              <a:spcBef>
                <a:spcPct val="0"/>
              </a:spcBef>
            </a:pPr>
            <a:r>
              <a:rPr lang="en-US" sz="3500">
                <a:solidFill>
                  <a:srgbClr val="06A0C2"/>
                </a:solidFill>
                <a:latin typeface="Wedges"/>
              </a:rPr>
              <a:t>what is the percentage of visitors by gender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311194" y="3363281"/>
            <a:ext cx="3201334" cy="1604668"/>
          </a:xfrm>
          <a:custGeom>
            <a:avLst/>
            <a:gdLst/>
            <a:ahLst/>
            <a:cxnLst/>
            <a:rect r="r" b="b" t="t" l="l"/>
            <a:pathLst>
              <a:path h="1604668" w="3201334">
                <a:moveTo>
                  <a:pt x="0" y="0"/>
                </a:moveTo>
                <a:lnTo>
                  <a:pt x="3201334" y="0"/>
                </a:lnTo>
                <a:lnTo>
                  <a:pt x="3201334" y="1604668"/>
                </a:lnTo>
                <a:lnTo>
                  <a:pt x="0" y="1604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30397" y="5728099"/>
            <a:ext cx="6303466" cy="4274896"/>
          </a:xfrm>
          <a:custGeom>
            <a:avLst/>
            <a:gdLst/>
            <a:ahLst/>
            <a:cxnLst/>
            <a:rect r="r" b="b" t="t" l="l"/>
            <a:pathLst>
              <a:path h="4274896" w="6303466">
                <a:moveTo>
                  <a:pt x="0" y="0"/>
                </a:moveTo>
                <a:lnTo>
                  <a:pt x="6303466" y="0"/>
                </a:lnTo>
                <a:lnTo>
                  <a:pt x="6303466" y="4274896"/>
                </a:lnTo>
                <a:lnTo>
                  <a:pt x="0" y="42748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733863" y="7548823"/>
            <a:ext cx="1580514" cy="2656327"/>
          </a:xfrm>
          <a:custGeom>
            <a:avLst/>
            <a:gdLst/>
            <a:ahLst/>
            <a:cxnLst/>
            <a:rect r="r" b="b" t="t" l="l"/>
            <a:pathLst>
              <a:path h="2656327" w="1580514">
                <a:moveTo>
                  <a:pt x="0" y="0"/>
                </a:moveTo>
                <a:lnTo>
                  <a:pt x="1580515" y="0"/>
                </a:lnTo>
                <a:lnTo>
                  <a:pt x="1580515" y="2656327"/>
                </a:lnTo>
                <a:lnTo>
                  <a:pt x="0" y="2656327"/>
                </a:lnTo>
                <a:lnTo>
                  <a:pt x="0" y="0"/>
                </a:lnTo>
                <a:close/>
              </a:path>
            </a:pathLst>
          </a:custGeom>
          <a:blipFill>
            <a:blip r:embed="rId10"/>
            <a:stretch>
              <a:fillRect l="0" t="0" r="0" b="0"/>
            </a:stretch>
          </a:blipFill>
        </p:spPr>
      </p:sp>
      <p:sp>
        <p:nvSpPr>
          <p:cNvPr name="Freeform 8" id="8"/>
          <p:cNvSpPr/>
          <p:nvPr/>
        </p:nvSpPr>
        <p:spPr>
          <a:xfrm flipH="false" flipV="false" rot="2086422">
            <a:off x="7757690" y="4991775"/>
            <a:ext cx="3294555" cy="3653236"/>
          </a:xfrm>
          <a:custGeom>
            <a:avLst/>
            <a:gdLst/>
            <a:ahLst/>
            <a:cxnLst/>
            <a:rect r="r" b="b" t="t" l="l"/>
            <a:pathLst>
              <a:path h="3653236" w="3294555">
                <a:moveTo>
                  <a:pt x="0" y="0"/>
                </a:moveTo>
                <a:lnTo>
                  <a:pt x="3294555" y="0"/>
                </a:lnTo>
                <a:lnTo>
                  <a:pt x="3294555" y="3653236"/>
                </a:lnTo>
                <a:lnTo>
                  <a:pt x="0" y="36532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0" y="1184826"/>
            <a:ext cx="8314378" cy="4030509"/>
          </a:xfrm>
          <a:custGeom>
            <a:avLst/>
            <a:gdLst/>
            <a:ahLst/>
            <a:cxnLst/>
            <a:rect r="r" b="b" t="t" l="l"/>
            <a:pathLst>
              <a:path h="4030509" w="8314378">
                <a:moveTo>
                  <a:pt x="0" y="0"/>
                </a:moveTo>
                <a:lnTo>
                  <a:pt x="8314378" y="0"/>
                </a:lnTo>
                <a:lnTo>
                  <a:pt x="8314378" y="4030509"/>
                </a:lnTo>
                <a:lnTo>
                  <a:pt x="0" y="4030509"/>
                </a:lnTo>
                <a:lnTo>
                  <a:pt x="0" y="0"/>
                </a:lnTo>
                <a:close/>
              </a:path>
            </a:pathLst>
          </a:custGeom>
          <a:blipFill>
            <a:blip r:embed="rId13"/>
            <a:stretch>
              <a:fillRect l="-53028" t="-52090" r="-52667" b="-113110"/>
            </a:stretch>
          </a:blipFill>
        </p:spPr>
      </p:sp>
      <p:sp>
        <p:nvSpPr>
          <p:cNvPr name="Freeform 10" id="10"/>
          <p:cNvSpPr/>
          <p:nvPr/>
        </p:nvSpPr>
        <p:spPr>
          <a:xfrm flipH="false" flipV="false" rot="0">
            <a:off x="11616888" y="1158300"/>
            <a:ext cx="6585696" cy="6668351"/>
          </a:xfrm>
          <a:custGeom>
            <a:avLst/>
            <a:gdLst/>
            <a:ahLst/>
            <a:cxnLst/>
            <a:rect r="r" b="b" t="t" l="l"/>
            <a:pathLst>
              <a:path h="6668351" w="6585696">
                <a:moveTo>
                  <a:pt x="0" y="0"/>
                </a:moveTo>
                <a:lnTo>
                  <a:pt x="6585696" y="0"/>
                </a:lnTo>
                <a:lnTo>
                  <a:pt x="6585696" y="6668350"/>
                </a:lnTo>
                <a:lnTo>
                  <a:pt x="0" y="6668350"/>
                </a:lnTo>
                <a:lnTo>
                  <a:pt x="0" y="0"/>
                </a:lnTo>
                <a:close/>
              </a:path>
            </a:pathLst>
          </a:custGeom>
          <a:blipFill>
            <a:blip r:embed="rId14"/>
            <a:stretch>
              <a:fillRect l="-79541" t="-33290" r="-116164" b="-49234"/>
            </a:stretch>
          </a:blipFill>
        </p:spPr>
      </p:sp>
      <p:sp>
        <p:nvSpPr>
          <p:cNvPr name="TextBox 11" id="11"/>
          <p:cNvSpPr txBox="true"/>
          <p:nvPr/>
        </p:nvSpPr>
        <p:spPr>
          <a:xfrm rot="0">
            <a:off x="795462" y="6241880"/>
            <a:ext cx="5690042" cy="3258945"/>
          </a:xfrm>
          <a:prstGeom prst="rect">
            <a:avLst/>
          </a:prstGeom>
        </p:spPr>
        <p:txBody>
          <a:bodyPr anchor="t" rtlCol="false" tIns="0" lIns="0" bIns="0" rIns="0">
            <a:spAutoFit/>
          </a:bodyPr>
          <a:lstStyle/>
          <a:p>
            <a:pPr algn="l">
              <a:lnSpc>
                <a:spcPts val="2197"/>
              </a:lnSpc>
            </a:pPr>
            <a:r>
              <a:rPr lang="en-US" sz="2133">
                <a:solidFill>
                  <a:srgbClr val="000000"/>
                </a:solidFill>
                <a:latin typeface="Garet"/>
              </a:rPr>
              <a:t>visitor satisfaction is a very important part of the hotel.</a:t>
            </a:r>
          </a:p>
          <a:p>
            <a:pPr algn="l">
              <a:lnSpc>
                <a:spcPts val="2197"/>
              </a:lnSpc>
            </a:pPr>
          </a:p>
          <a:p>
            <a:pPr algn="l">
              <a:lnSpc>
                <a:spcPts val="2197"/>
              </a:lnSpc>
            </a:pPr>
            <a:r>
              <a:rPr lang="en-US" sz="2133">
                <a:solidFill>
                  <a:srgbClr val="000000"/>
                </a:solidFill>
                <a:latin typeface="Garet"/>
              </a:rPr>
              <a:t>here we can see as many as 57% of visitors feel neutral or dissatisfied and the remaining 43% of visitors who feel satisfied this can result in a bad rating for the hotel. so from here we will see what makes visitors dissatisfied and maybe it will be material for hotel evaluation.</a:t>
            </a:r>
          </a:p>
          <a:p>
            <a:pPr algn="l">
              <a:lnSpc>
                <a:spcPts val="2197"/>
              </a:lnSpc>
              <a:spcBef>
                <a:spcPct val="0"/>
              </a:spcBef>
            </a:pPr>
          </a:p>
        </p:txBody>
      </p:sp>
      <p:sp>
        <p:nvSpPr>
          <p:cNvPr name="TextBox 12" id="12"/>
          <p:cNvSpPr txBox="true"/>
          <p:nvPr/>
        </p:nvSpPr>
        <p:spPr>
          <a:xfrm rot="0">
            <a:off x="-809421" y="297265"/>
            <a:ext cx="15086569" cy="485141"/>
          </a:xfrm>
          <a:prstGeom prst="rect">
            <a:avLst/>
          </a:prstGeom>
        </p:spPr>
        <p:txBody>
          <a:bodyPr anchor="t" rtlCol="false" tIns="0" lIns="0" bIns="0" rIns="0">
            <a:spAutoFit/>
          </a:bodyPr>
          <a:lstStyle/>
          <a:p>
            <a:pPr algn="ctr">
              <a:lnSpc>
                <a:spcPts val="3605"/>
              </a:lnSpc>
              <a:spcBef>
                <a:spcPct val="0"/>
              </a:spcBef>
            </a:pPr>
            <a:r>
              <a:rPr lang="en-US" sz="3500">
                <a:solidFill>
                  <a:srgbClr val="06A0C2"/>
                </a:solidFill>
                <a:latin typeface="Wedges"/>
              </a:rPr>
              <a:t>how is the percentage of visitor satisfaction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0723" y="919434"/>
            <a:ext cx="9003277" cy="5192770"/>
          </a:xfrm>
          <a:custGeom>
            <a:avLst/>
            <a:gdLst/>
            <a:ahLst/>
            <a:cxnLst/>
            <a:rect r="r" b="b" t="t" l="l"/>
            <a:pathLst>
              <a:path h="5192770" w="9003277">
                <a:moveTo>
                  <a:pt x="0" y="0"/>
                </a:moveTo>
                <a:lnTo>
                  <a:pt x="9003277" y="0"/>
                </a:lnTo>
                <a:lnTo>
                  <a:pt x="9003277" y="5192769"/>
                </a:lnTo>
                <a:lnTo>
                  <a:pt x="0" y="5192769"/>
                </a:lnTo>
                <a:lnTo>
                  <a:pt x="0" y="0"/>
                </a:lnTo>
                <a:close/>
              </a:path>
            </a:pathLst>
          </a:custGeom>
          <a:blipFill>
            <a:blip r:embed="rId6"/>
            <a:stretch>
              <a:fillRect l="-38260" t="-29783" r="-10150" b="-31039"/>
            </a:stretch>
          </a:blipFill>
        </p:spPr>
      </p:sp>
      <p:sp>
        <p:nvSpPr>
          <p:cNvPr name="Freeform 6" id="6"/>
          <p:cNvSpPr/>
          <p:nvPr/>
        </p:nvSpPr>
        <p:spPr>
          <a:xfrm flipH="false" flipV="false" rot="0">
            <a:off x="140723" y="6249230"/>
            <a:ext cx="9003277" cy="3794070"/>
          </a:xfrm>
          <a:custGeom>
            <a:avLst/>
            <a:gdLst/>
            <a:ahLst/>
            <a:cxnLst/>
            <a:rect r="r" b="b" t="t" l="l"/>
            <a:pathLst>
              <a:path h="3794070" w="9003277">
                <a:moveTo>
                  <a:pt x="0" y="0"/>
                </a:moveTo>
                <a:lnTo>
                  <a:pt x="9003277" y="0"/>
                </a:lnTo>
                <a:lnTo>
                  <a:pt x="9003277" y="3794070"/>
                </a:lnTo>
                <a:lnTo>
                  <a:pt x="0" y="3794070"/>
                </a:lnTo>
                <a:lnTo>
                  <a:pt x="0" y="0"/>
                </a:lnTo>
                <a:close/>
              </a:path>
            </a:pathLst>
          </a:custGeom>
          <a:blipFill>
            <a:blip r:embed="rId7"/>
            <a:stretch>
              <a:fillRect l="-39660" t="-42037" r="-11104" b="-81565"/>
            </a:stretch>
          </a:blipFill>
        </p:spPr>
      </p:sp>
      <p:sp>
        <p:nvSpPr>
          <p:cNvPr name="TextBox 7" id="7"/>
          <p:cNvSpPr txBox="true"/>
          <p:nvPr/>
        </p:nvSpPr>
        <p:spPr>
          <a:xfrm rot="0">
            <a:off x="9522684" y="1933934"/>
            <a:ext cx="8339818" cy="6802882"/>
          </a:xfrm>
          <a:prstGeom prst="rect">
            <a:avLst/>
          </a:prstGeom>
        </p:spPr>
        <p:txBody>
          <a:bodyPr anchor="t" rtlCol="false" tIns="0" lIns="0" bIns="0" rIns="0">
            <a:spAutoFit/>
          </a:bodyPr>
          <a:lstStyle/>
          <a:p>
            <a:pPr algn="l">
              <a:lnSpc>
                <a:spcPts val="2368"/>
              </a:lnSpc>
            </a:pPr>
            <a:r>
              <a:rPr lang="en-US" sz="2299">
                <a:solidFill>
                  <a:srgbClr val="000000"/>
                </a:solidFill>
                <a:latin typeface="Garet Bold"/>
              </a:rPr>
              <a:t>Based on the above visualization we can conclude:</a:t>
            </a:r>
          </a:p>
          <a:p>
            <a:pPr algn="l">
              <a:lnSpc>
                <a:spcPts val="2368"/>
              </a:lnSpc>
            </a:pPr>
          </a:p>
          <a:p>
            <a:pPr algn="l" marL="496567" indent="-248284" lvl="1">
              <a:lnSpc>
                <a:spcPts val="2368"/>
              </a:lnSpc>
              <a:buFont typeface="Arial"/>
              <a:buChar char="•"/>
            </a:pPr>
            <a:r>
              <a:rPr lang="en-US" sz="2299">
                <a:solidFill>
                  <a:srgbClr val="000000"/>
                </a:solidFill>
                <a:latin typeface="Garet Bold"/>
              </a:rPr>
              <a:t>In the Gender column, the number of Satisfied and Dissatisfied is almost the same</a:t>
            </a:r>
          </a:p>
          <a:p>
            <a:pPr algn="l">
              <a:lnSpc>
                <a:spcPts val="2368"/>
              </a:lnSpc>
            </a:pPr>
          </a:p>
          <a:p>
            <a:pPr algn="l" marL="496567" indent="-248284" lvl="1">
              <a:lnSpc>
                <a:spcPts val="2368"/>
              </a:lnSpc>
              <a:buFont typeface="Arial"/>
              <a:buChar char="•"/>
            </a:pPr>
            <a:r>
              <a:rPr lang="en-US" sz="2299">
                <a:solidFill>
                  <a:srgbClr val="000000"/>
                </a:solidFill>
                <a:latin typeface="Garet Bold"/>
              </a:rPr>
              <a:t>In the purpose of travel column, the highest number of Satisfied and Dissatisfied is in the type of tourism trip. This can be due to the fact that travel in terms of tourism is the most numerous compared to others.</a:t>
            </a:r>
          </a:p>
          <a:p>
            <a:pPr algn="l">
              <a:lnSpc>
                <a:spcPts val="2368"/>
              </a:lnSpc>
            </a:pPr>
          </a:p>
          <a:p>
            <a:pPr algn="l" marL="496567" indent="-248284" lvl="1">
              <a:lnSpc>
                <a:spcPts val="2368"/>
              </a:lnSpc>
              <a:buFont typeface="Arial"/>
              <a:buChar char="•"/>
            </a:pPr>
            <a:r>
              <a:rPr lang="en-US" sz="2299">
                <a:solidFill>
                  <a:srgbClr val="000000"/>
                </a:solidFill>
                <a:latin typeface="Garet Bold"/>
              </a:rPr>
              <a:t>In the type of travel column, the level of satisfaction is high for group-type trips, which is around 40k while on personal trips it is only around 2500</a:t>
            </a:r>
          </a:p>
          <a:p>
            <a:pPr algn="l">
              <a:lnSpc>
                <a:spcPts val="2368"/>
              </a:lnSpc>
            </a:pPr>
          </a:p>
          <a:p>
            <a:pPr algn="l" marL="496567" indent="-248284" lvl="1">
              <a:lnSpc>
                <a:spcPts val="2368"/>
              </a:lnSpc>
              <a:buFont typeface="Arial"/>
              <a:buChar char="•"/>
            </a:pPr>
            <a:r>
              <a:rPr lang="en-US" sz="2299">
                <a:solidFill>
                  <a:srgbClr val="000000"/>
                </a:solidFill>
                <a:latin typeface="Garet Bold"/>
              </a:rPr>
              <a:t>In the type of booking column, the level of satisfaction is high at the level of group bookings, which is around 34k, it is directly proportional to the type of group travel, while for individual/couple booking types that satisfy only about 9000, it is also directly proportional to the type of personal travel.</a:t>
            </a:r>
          </a:p>
        </p:txBody>
      </p:sp>
      <p:sp>
        <p:nvSpPr>
          <p:cNvPr name="TextBox 8" id="8"/>
          <p:cNvSpPr txBox="true"/>
          <p:nvPr/>
        </p:nvSpPr>
        <p:spPr>
          <a:xfrm rot="0">
            <a:off x="660150" y="297265"/>
            <a:ext cx="15086569" cy="485141"/>
          </a:xfrm>
          <a:prstGeom prst="rect">
            <a:avLst/>
          </a:prstGeom>
        </p:spPr>
        <p:txBody>
          <a:bodyPr anchor="t" rtlCol="false" tIns="0" lIns="0" bIns="0" rIns="0">
            <a:spAutoFit/>
          </a:bodyPr>
          <a:lstStyle/>
          <a:p>
            <a:pPr algn="ctr">
              <a:lnSpc>
                <a:spcPts val="3605"/>
              </a:lnSpc>
              <a:spcBef>
                <a:spcPct val="0"/>
              </a:spcBef>
            </a:pPr>
            <a:r>
              <a:rPr lang="en-US" sz="3500">
                <a:solidFill>
                  <a:srgbClr val="06A0C2"/>
                </a:solidFill>
                <a:latin typeface="Wedges"/>
              </a:rPr>
              <a:t>comparison of satisfaction with data objects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5607748" y="9296400"/>
            <a:ext cx="2542089" cy="762627"/>
          </a:xfrm>
          <a:custGeom>
            <a:avLst/>
            <a:gdLst/>
            <a:ahLst/>
            <a:cxnLst/>
            <a:rect r="r" b="b" t="t" l="l"/>
            <a:pathLst>
              <a:path h="762627" w="2542089">
                <a:moveTo>
                  <a:pt x="0" y="0"/>
                </a:moveTo>
                <a:lnTo>
                  <a:pt x="2542089" y="0"/>
                </a:lnTo>
                <a:lnTo>
                  <a:pt x="2542089" y="762627"/>
                </a:lnTo>
                <a:lnTo>
                  <a:pt x="0" y="762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1261568"/>
            <a:ext cx="9909916" cy="6633693"/>
          </a:xfrm>
          <a:custGeom>
            <a:avLst/>
            <a:gdLst/>
            <a:ahLst/>
            <a:cxnLst/>
            <a:rect r="r" b="b" t="t" l="l"/>
            <a:pathLst>
              <a:path h="6633693" w="9909916">
                <a:moveTo>
                  <a:pt x="0" y="0"/>
                </a:moveTo>
                <a:lnTo>
                  <a:pt x="9909916" y="0"/>
                </a:lnTo>
                <a:lnTo>
                  <a:pt x="9909916" y="6633692"/>
                </a:lnTo>
                <a:lnTo>
                  <a:pt x="0" y="6633692"/>
                </a:lnTo>
                <a:lnTo>
                  <a:pt x="0" y="0"/>
                </a:lnTo>
                <a:close/>
              </a:path>
            </a:pathLst>
          </a:custGeom>
          <a:blipFill>
            <a:blip r:embed="rId6"/>
            <a:stretch>
              <a:fillRect l="-45152" t="-30578" r="-26489" b="-29678"/>
            </a:stretch>
          </a:blipFill>
        </p:spPr>
      </p:sp>
      <p:sp>
        <p:nvSpPr>
          <p:cNvPr name="Freeform 6" id="6"/>
          <p:cNvSpPr/>
          <p:nvPr/>
        </p:nvSpPr>
        <p:spPr>
          <a:xfrm flipH="false" flipV="false" rot="0">
            <a:off x="10473277" y="1261568"/>
            <a:ext cx="7651438" cy="5309346"/>
          </a:xfrm>
          <a:custGeom>
            <a:avLst/>
            <a:gdLst/>
            <a:ahLst/>
            <a:cxnLst/>
            <a:rect r="r" b="b" t="t" l="l"/>
            <a:pathLst>
              <a:path h="5309346" w="7651438">
                <a:moveTo>
                  <a:pt x="0" y="0"/>
                </a:moveTo>
                <a:lnTo>
                  <a:pt x="7651437" y="0"/>
                </a:lnTo>
                <a:lnTo>
                  <a:pt x="7651437" y="5309345"/>
                </a:lnTo>
                <a:lnTo>
                  <a:pt x="0" y="5309345"/>
                </a:lnTo>
                <a:lnTo>
                  <a:pt x="0" y="0"/>
                </a:lnTo>
                <a:close/>
              </a:path>
            </a:pathLst>
          </a:custGeom>
          <a:blipFill>
            <a:blip r:embed="rId7"/>
            <a:stretch>
              <a:fillRect l="-38946" t="-25372" r="-13161" b="-11631"/>
            </a:stretch>
          </a:blipFill>
        </p:spPr>
      </p:sp>
      <p:sp>
        <p:nvSpPr>
          <p:cNvPr name="Freeform 7" id="7"/>
          <p:cNvSpPr/>
          <p:nvPr/>
        </p:nvSpPr>
        <p:spPr>
          <a:xfrm flipH="false" flipV="false" rot="0">
            <a:off x="10110965" y="6613523"/>
            <a:ext cx="5053021" cy="3556063"/>
          </a:xfrm>
          <a:custGeom>
            <a:avLst/>
            <a:gdLst/>
            <a:ahLst/>
            <a:cxnLst/>
            <a:rect r="r" b="b" t="t" l="l"/>
            <a:pathLst>
              <a:path h="3556063" w="5053021">
                <a:moveTo>
                  <a:pt x="0" y="0"/>
                </a:moveTo>
                <a:lnTo>
                  <a:pt x="5053021" y="0"/>
                </a:lnTo>
                <a:lnTo>
                  <a:pt x="5053021" y="3556063"/>
                </a:lnTo>
                <a:lnTo>
                  <a:pt x="0" y="3556063"/>
                </a:lnTo>
                <a:lnTo>
                  <a:pt x="0" y="0"/>
                </a:lnTo>
                <a:close/>
              </a:path>
            </a:pathLst>
          </a:custGeom>
          <a:blipFill>
            <a:blip r:embed="rId8"/>
            <a:stretch>
              <a:fillRect l="0" t="0" r="0" b="0"/>
            </a:stretch>
          </a:blipFill>
        </p:spPr>
      </p:sp>
      <p:sp>
        <p:nvSpPr>
          <p:cNvPr name="Freeform 8" id="8"/>
          <p:cNvSpPr/>
          <p:nvPr/>
        </p:nvSpPr>
        <p:spPr>
          <a:xfrm flipH="false" flipV="false" rot="0">
            <a:off x="15013251" y="6727709"/>
            <a:ext cx="1188994" cy="2725487"/>
          </a:xfrm>
          <a:custGeom>
            <a:avLst/>
            <a:gdLst/>
            <a:ahLst/>
            <a:cxnLst/>
            <a:rect r="r" b="b" t="t" l="l"/>
            <a:pathLst>
              <a:path h="2725487" w="1188994">
                <a:moveTo>
                  <a:pt x="0" y="0"/>
                </a:moveTo>
                <a:lnTo>
                  <a:pt x="1188994" y="0"/>
                </a:lnTo>
                <a:lnTo>
                  <a:pt x="1188994" y="2725486"/>
                </a:lnTo>
                <a:lnTo>
                  <a:pt x="0" y="2725486"/>
                </a:lnTo>
                <a:lnTo>
                  <a:pt x="0" y="0"/>
                </a:lnTo>
                <a:close/>
              </a:path>
            </a:pathLst>
          </a:custGeom>
          <a:blipFill>
            <a:blip r:embed="rId9"/>
            <a:stretch>
              <a:fillRect l="0" t="0" r="0" b="0"/>
            </a:stretch>
          </a:blipFill>
        </p:spPr>
      </p:sp>
      <p:sp>
        <p:nvSpPr>
          <p:cNvPr name="TextBox 9" id="9"/>
          <p:cNvSpPr txBox="true"/>
          <p:nvPr/>
        </p:nvSpPr>
        <p:spPr>
          <a:xfrm rot="0">
            <a:off x="763361" y="157352"/>
            <a:ext cx="13383848" cy="871348"/>
          </a:xfrm>
          <a:prstGeom prst="rect">
            <a:avLst/>
          </a:prstGeom>
        </p:spPr>
        <p:txBody>
          <a:bodyPr anchor="t" rtlCol="false" tIns="0" lIns="0" bIns="0" rIns="0">
            <a:spAutoFit/>
          </a:bodyPr>
          <a:lstStyle/>
          <a:p>
            <a:pPr algn="ctr">
              <a:lnSpc>
                <a:spcPts val="3399"/>
              </a:lnSpc>
              <a:spcBef>
                <a:spcPct val="0"/>
              </a:spcBef>
            </a:pPr>
            <a:r>
              <a:rPr lang="en-US" sz="3300">
                <a:solidFill>
                  <a:srgbClr val="06A0C2"/>
                </a:solidFill>
                <a:latin typeface="Wedges"/>
              </a:rPr>
              <a:t>variables that factor into visitor satisfaction and must be improved</a:t>
            </a:r>
          </a:p>
        </p:txBody>
      </p:sp>
      <p:sp>
        <p:nvSpPr>
          <p:cNvPr name="TextBox 10" id="10"/>
          <p:cNvSpPr txBox="true"/>
          <p:nvPr/>
        </p:nvSpPr>
        <p:spPr>
          <a:xfrm rot="0">
            <a:off x="10724729" y="7001078"/>
            <a:ext cx="3574266" cy="2452118"/>
          </a:xfrm>
          <a:prstGeom prst="rect">
            <a:avLst/>
          </a:prstGeom>
        </p:spPr>
        <p:txBody>
          <a:bodyPr anchor="t" rtlCol="false" tIns="0" lIns="0" bIns="0" rIns="0">
            <a:spAutoFit/>
          </a:bodyPr>
          <a:lstStyle/>
          <a:p>
            <a:pPr algn="l">
              <a:lnSpc>
                <a:spcPts val="2472"/>
              </a:lnSpc>
              <a:spcBef>
                <a:spcPct val="0"/>
              </a:spcBef>
            </a:pPr>
            <a:r>
              <a:rPr lang="en-US" sz="2400">
                <a:solidFill>
                  <a:srgbClr val="000000"/>
                </a:solidFill>
                <a:latin typeface="Clear Sans"/>
              </a:rPr>
              <a:t>After we see the data display, the thing that must be improved is the </a:t>
            </a:r>
            <a:r>
              <a:rPr lang="en-US" sz="2400">
                <a:solidFill>
                  <a:srgbClr val="000000"/>
                </a:solidFill>
                <a:latin typeface="Clear Sans Bold"/>
              </a:rPr>
              <a:t>hotell wifi service</a:t>
            </a:r>
            <a:r>
              <a:rPr lang="en-US" sz="2400">
                <a:solidFill>
                  <a:srgbClr val="000000"/>
                </a:solidFill>
                <a:latin typeface="Clear Sans"/>
              </a:rPr>
              <a:t>, because the average is the lowest compared to the existing facility services.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5607748" y="9296400"/>
            <a:ext cx="2542089" cy="762627"/>
          </a:xfrm>
          <a:custGeom>
            <a:avLst/>
            <a:gdLst/>
            <a:ahLst/>
            <a:cxnLst/>
            <a:rect r="r" b="b" t="t" l="l"/>
            <a:pathLst>
              <a:path h="762627" w="2542089">
                <a:moveTo>
                  <a:pt x="0" y="0"/>
                </a:moveTo>
                <a:lnTo>
                  <a:pt x="2542089" y="0"/>
                </a:lnTo>
                <a:lnTo>
                  <a:pt x="2542089" y="762627"/>
                </a:lnTo>
                <a:lnTo>
                  <a:pt x="0" y="762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14875" y="1281978"/>
            <a:ext cx="7028765" cy="1098418"/>
          </a:xfrm>
          <a:custGeom>
            <a:avLst/>
            <a:gdLst/>
            <a:ahLst/>
            <a:cxnLst/>
            <a:rect r="r" b="b" t="t" l="l"/>
            <a:pathLst>
              <a:path h="1098418" w="7028765">
                <a:moveTo>
                  <a:pt x="0" y="0"/>
                </a:moveTo>
                <a:lnTo>
                  <a:pt x="7028765" y="0"/>
                </a:lnTo>
                <a:lnTo>
                  <a:pt x="7028765" y="1098418"/>
                </a:lnTo>
                <a:lnTo>
                  <a:pt x="0" y="1098418"/>
                </a:lnTo>
                <a:lnTo>
                  <a:pt x="0" y="0"/>
                </a:lnTo>
                <a:close/>
              </a:path>
            </a:pathLst>
          </a:custGeom>
          <a:blipFill>
            <a:blip r:embed="rId6"/>
            <a:stretch>
              <a:fillRect l="-72390" t="-392195" r="-102793" b="-608366"/>
            </a:stretch>
          </a:blipFill>
        </p:spPr>
      </p:sp>
      <p:sp>
        <p:nvSpPr>
          <p:cNvPr name="Freeform 6" id="6"/>
          <p:cNvSpPr/>
          <p:nvPr/>
        </p:nvSpPr>
        <p:spPr>
          <a:xfrm flipH="false" flipV="false" rot="0">
            <a:off x="714875" y="2629407"/>
            <a:ext cx="7223306" cy="6822017"/>
          </a:xfrm>
          <a:custGeom>
            <a:avLst/>
            <a:gdLst/>
            <a:ahLst/>
            <a:cxnLst/>
            <a:rect r="r" b="b" t="t" l="l"/>
            <a:pathLst>
              <a:path h="6822017" w="7223306">
                <a:moveTo>
                  <a:pt x="0" y="0"/>
                </a:moveTo>
                <a:lnTo>
                  <a:pt x="7223305" y="0"/>
                </a:lnTo>
                <a:lnTo>
                  <a:pt x="7223305" y="6822017"/>
                </a:lnTo>
                <a:lnTo>
                  <a:pt x="0" y="6822017"/>
                </a:lnTo>
                <a:lnTo>
                  <a:pt x="0" y="0"/>
                </a:lnTo>
                <a:close/>
              </a:path>
            </a:pathLst>
          </a:custGeom>
          <a:blipFill>
            <a:blip r:embed="rId7"/>
            <a:stretch>
              <a:fillRect l="-59788" t="-28897" r="-69017" b="-22518"/>
            </a:stretch>
          </a:blipFill>
        </p:spPr>
      </p:sp>
      <p:sp>
        <p:nvSpPr>
          <p:cNvPr name="Freeform 7" id="7"/>
          <p:cNvSpPr/>
          <p:nvPr/>
        </p:nvSpPr>
        <p:spPr>
          <a:xfrm flipH="false" flipV="false" rot="0">
            <a:off x="8579965" y="1683863"/>
            <a:ext cx="8176254" cy="8375164"/>
          </a:xfrm>
          <a:custGeom>
            <a:avLst/>
            <a:gdLst/>
            <a:ahLst/>
            <a:cxnLst/>
            <a:rect r="r" b="b" t="t" l="l"/>
            <a:pathLst>
              <a:path h="8375164" w="8176254">
                <a:moveTo>
                  <a:pt x="0" y="0"/>
                </a:moveTo>
                <a:lnTo>
                  <a:pt x="8176254" y="0"/>
                </a:lnTo>
                <a:lnTo>
                  <a:pt x="8176254" y="8375164"/>
                </a:lnTo>
                <a:lnTo>
                  <a:pt x="0" y="8375164"/>
                </a:lnTo>
                <a:lnTo>
                  <a:pt x="0" y="0"/>
                </a:lnTo>
                <a:close/>
              </a:path>
            </a:pathLst>
          </a:custGeom>
          <a:blipFill>
            <a:blip r:embed="rId8"/>
            <a:stretch>
              <a:fillRect l="0" t="0" r="0" b="0"/>
            </a:stretch>
          </a:blipFill>
        </p:spPr>
      </p:sp>
      <p:sp>
        <p:nvSpPr>
          <p:cNvPr name="TextBox 8" id="8"/>
          <p:cNvSpPr txBox="true"/>
          <p:nvPr/>
        </p:nvSpPr>
        <p:spPr>
          <a:xfrm rot="0">
            <a:off x="1185539" y="323237"/>
            <a:ext cx="13383848" cy="442723"/>
          </a:xfrm>
          <a:prstGeom prst="rect">
            <a:avLst/>
          </a:prstGeom>
        </p:spPr>
        <p:txBody>
          <a:bodyPr anchor="t" rtlCol="false" tIns="0" lIns="0" bIns="0" rIns="0">
            <a:spAutoFit/>
          </a:bodyPr>
          <a:lstStyle/>
          <a:p>
            <a:pPr algn="ctr">
              <a:lnSpc>
                <a:spcPts val="3399"/>
              </a:lnSpc>
              <a:spcBef>
                <a:spcPct val="0"/>
              </a:spcBef>
            </a:pPr>
            <a:r>
              <a:rPr lang="en-US" sz="3300">
                <a:solidFill>
                  <a:srgbClr val="06A0C2"/>
                </a:solidFill>
                <a:latin typeface="Wedges"/>
              </a:rPr>
              <a:t>what is the level of satisfaction if based on age</a:t>
            </a:r>
          </a:p>
        </p:txBody>
      </p:sp>
      <p:sp>
        <p:nvSpPr>
          <p:cNvPr name="TextBox 9" id="9"/>
          <p:cNvSpPr txBox="true"/>
          <p:nvPr/>
        </p:nvSpPr>
        <p:spPr>
          <a:xfrm rot="0">
            <a:off x="10421711" y="3460953"/>
            <a:ext cx="5837464" cy="2273302"/>
          </a:xfrm>
          <a:prstGeom prst="rect">
            <a:avLst/>
          </a:prstGeom>
        </p:spPr>
        <p:txBody>
          <a:bodyPr anchor="t" rtlCol="false" tIns="0" lIns="0" bIns="0" rIns="0">
            <a:spAutoFit/>
          </a:bodyPr>
          <a:lstStyle/>
          <a:p>
            <a:pPr algn="ctr">
              <a:lnSpc>
                <a:spcPts val="2575"/>
              </a:lnSpc>
              <a:spcBef>
                <a:spcPct val="0"/>
              </a:spcBef>
            </a:pPr>
            <a:r>
              <a:rPr lang="en-US" sz="2500">
                <a:solidFill>
                  <a:srgbClr val="000000"/>
                </a:solidFill>
                <a:latin typeface="Wedges"/>
              </a:rPr>
              <a:t>It can be seen that the highest level of satisfaction is in the range of 40-60 while under the age of 40 the average level of satisfaction is dissatisfied and also over the age of 60 feel dissatisfiedf Anda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6A0C2"/>
            </a:solidFill>
            <a:prstDash val="solid"/>
            <a:headEnd type="none" len="sm" w="sm"/>
            <a:tailEnd type="none" len="sm" w="sm"/>
          </a:ln>
        </p:spPr>
      </p:sp>
      <p:grpSp>
        <p:nvGrpSpPr>
          <p:cNvPr name="Group 4" id="4"/>
          <p:cNvGrpSpPr/>
          <p:nvPr/>
        </p:nvGrpSpPr>
        <p:grpSpPr>
          <a:xfrm rot="0">
            <a:off x="8641944"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4A1B9"/>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4A1B9"/>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14895657" y="4719698"/>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4A1B9"/>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13" id="1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5" id="1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6" id="16"/>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7" id="1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8" id="1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9" id="1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0" id="2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21" id="21"/>
          <p:cNvSpPr/>
          <p:nvPr/>
        </p:nvSpPr>
        <p:spPr>
          <a:xfrm flipH="false" flipV="false" rot="0">
            <a:off x="598496" y="1028700"/>
            <a:ext cx="3257141" cy="3670018"/>
          </a:xfrm>
          <a:custGeom>
            <a:avLst/>
            <a:gdLst/>
            <a:ahLst/>
            <a:cxnLst/>
            <a:rect r="r" b="b" t="t" l="l"/>
            <a:pathLst>
              <a:path h="3670018" w="3257141">
                <a:moveTo>
                  <a:pt x="0" y="0"/>
                </a:moveTo>
                <a:lnTo>
                  <a:pt x="3257141" y="0"/>
                </a:lnTo>
                <a:lnTo>
                  <a:pt x="3257141" y="3670018"/>
                </a:lnTo>
                <a:lnTo>
                  <a:pt x="0" y="367001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0">
            <a:off x="14737688" y="55795"/>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21"/>
            <a:stretch>
              <a:fillRect l="-11916" t="-85866" r="-18374" b="-93948"/>
            </a:stretch>
          </a:blipFill>
        </p:spPr>
      </p:sp>
      <p:sp>
        <p:nvSpPr>
          <p:cNvPr name="Freeform 23" id="23"/>
          <p:cNvSpPr/>
          <p:nvPr/>
        </p:nvSpPr>
        <p:spPr>
          <a:xfrm flipH="false" flipV="false" rot="0">
            <a:off x="13847151" y="8893298"/>
            <a:ext cx="2542089" cy="762627"/>
          </a:xfrm>
          <a:custGeom>
            <a:avLst/>
            <a:gdLst/>
            <a:ahLst/>
            <a:cxnLst/>
            <a:rect r="r" b="b" t="t" l="l"/>
            <a:pathLst>
              <a:path h="762627" w="2542089">
                <a:moveTo>
                  <a:pt x="0" y="0"/>
                </a:moveTo>
                <a:lnTo>
                  <a:pt x="2542089" y="0"/>
                </a:lnTo>
                <a:lnTo>
                  <a:pt x="2542089" y="762627"/>
                </a:lnTo>
                <a:lnTo>
                  <a:pt x="0" y="76262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4" id="24"/>
          <p:cNvSpPr/>
          <p:nvPr/>
        </p:nvSpPr>
        <p:spPr>
          <a:xfrm flipH="false" flipV="false" rot="0">
            <a:off x="13606782" y="1265352"/>
            <a:ext cx="3652518" cy="3433366"/>
          </a:xfrm>
          <a:custGeom>
            <a:avLst/>
            <a:gdLst/>
            <a:ahLst/>
            <a:cxnLst/>
            <a:rect r="r" b="b" t="t" l="l"/>
            <a:pathLst>
              <a:path h="3433366" w="3652518">
                <a:moveTo>
                  <a:pt x="0" y="0"/>
                </a:moveTo>
                <a:lnTo>
                  <a:pt x="3652518" y="0"/>
                </a:lnTo>
                <a:lnTo>
                  <a:pt x="3652518" y="3433366"/>
                </a:lnTo>
                <a:lnTo>
                  <a:pt x="0" y="343336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25" id="25"/>
          <p:cNvSpPr txBox="true"/>
          <p:nvPr/>
        </p:nvSpPr>
        <p:spPr>
          <a:xfrm rot="0">
            <a:off x="4732501" y="1907439"/>
            <a:ext cx="8822997" cy="22821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6A0C2"/>
                </a:solidFill>
                <a:latin typeface="DM Sans Bold"/>
              </a:rPr>
              <a:t>TABLE OF CONTENT</a:t>
            </a:r>
          </a:p>
        </p:txBody>
      </p:sp>
      <p:sp>
        <p:nvSpPr>
          <p:cNvPr name="TextBox 26" id="26"/>
          <p:cNvSpPr txBox="true"/>
          <p:nvPr/>
        </p:nvSpPr>
        <p:spPr>
          <a:xfrm rot="0">
            <a:off x="2227066" y="5616041"/>
            <a:ext cx="2197323" cy="679451"/>
          </a:xfrm>
          <a:prstGeom prst="rect">
            <a:avLst/>
          </a:prstGeom>
        </p:spPr>
        <p:txBody>
          <a:bodyPr anchor="t" rtlCol="false" tIns="0" lIns="0" bIns="0" rIns="0">
            <a:spAutoFit/>
          </a:bodyPr>
          <a:lstStyle/>
          <a:p>
            <a:pPr algn="l">
              <a:lnSpc>
                <a:spcPts val="5150"/>
              </a:lnSpc>
            </a:pPr>
            <a:r>
              <a:rPr lang="en-US" sz="5000">
                <a:solidFill>
                  <a:srgbClr val="06A0C2"/>
                </a:solidFill>
                <a:latin typeface="DM Sans Bold"/>
              </a:rPr>
              <a:t>01</a:t>
            </a:r>
          </a:p>
        </p:txBody>
      </p:sp>
      <p:sp>
        <p:nvSpPr>
          <p:cNvPr name="TextBox 27" id="27"/>
          <p:cNvSpPr txBox="true"/>
          <p:nvPr/>
        </p:nvSpPr>
        <p:spPr>
          <a:xfrm rot="0">
            <a:off x="8482377" y="5613880"/>
            <a:ext cx="2197323" cy="679451"/>
          </a:xfrm>
          <a:prstGeom prst="rect">
            <a:avLst/>
          </a:prstGeom>
        </p:spPr>
        <p:txBody>
          <a:bodyPr anchor="t" rtlCol="false" tIns="0" lIns="0" bIns="0" rIns="0">
            <a:spAutoFit/>
          </a:bodyPr>
          <a:lstStyle/>
          <a:p>
            <a:pPr algn="l">
              <a:lnSpc>
                <a:spcPts val="5150"/>
              </a:lnSpc>
            </a:pPr>
            <a:r>
              <a:rPr lang="en-US" sz="5000">
                <a:solidFill>
                  <a:srgbClr val="06A0C2"/>
                </a:solidFill>
                <a:latin typeface="DM Sans Bold"/>
              </a:rPr>
              <a:t>02</a:t>
            </a:r>
          </a:p>
        </p:txBody>
      </p:sp>
      <p:sp>
        <p:nvSpPr>
          <p:cNvPr name="TextBox 28" id="28"/>
          <p:cNvSpPr txBox="true"/>
          <p:nvPr/>
        </p:nvSpPr>
        <p:spPr>
          <a:xfrm rot="0">
            <a:off x="1576847" y="6381723"/>
            <a:ext cx="3292235" cy="832484"/>
          </a:xfrm>
          <a:prstGeom prst="rect">
            <a:avLst/>
          </a:prstGeom>
        </p:spPr>
        <p:txBody>
          <a:bodyPr anchor="t" rtlCol="false" tIns="0" lIns="0" bIns="0" rIns="0">
            <a:spAutoFit/>
          </a:bodyPr>
          <a:lstStyle/>
          <a:p>
            <a:pPr algn="l">
              <a:lnSpc>
                <a:spcPts val="7020"/>
              </a:lnSpc>
            </a:pPr>
            <a:r>
              <a:rPr lang="en-US" sz="4500">
                <a:solidFill>
                  <a:srgbClr val="06A0C2"/>
                </a:solidFill>
                <a:latin typeface="DM Serif Display"/>
              </a:rPr>
              <a:t>Data Set</a:t>
            </a:r>
          </a:p>
        </p:txBody>
      </p:sp>
      <p:sp>
        <p:nvSpPr>
          <p:cNvPr name="TextBox 29" id="29"/>
          <p:cNvSpPr txBox="true"/>
          <p:nvPr/>
        </p:nvSpPr>
        <p:spPr>
          <a:xfrm rot="0">
            <a:off x="7200009" y="6381723"/>
            <a:ext cx="4543531" cy="832484"/>
          </a:xfrm>
          <a:prstGeom prst="rect">
            <a:avLst/>
          </a:prstGeom>
        </p:spPr>
        <p:txBody>
          <a:bodyPr anchor="t" rtlCol="false" tIns="0" lIns="0" bIns="0" rIns="0">
            <a:spAutoFit/>
          </a:bodyPr>
          <a:lstStyle/>
          <a:p>
            <a:pPr algn="l">
              <a:lnSpc>
                <a:spcPts val="7020"/>
              </a:lnSpc>
            </a:pPr>
            <a:r>
              <a:rPr lang="en-US" sz="4500">
                <a:solidFill>
                  <a:srgbClr val="06A0C2"/>
                </a:solidFill>
                <a:latin typeface="DM Serif Display"/>
              </a:rPr>
              <a:t>Data Preparation</a:t>
            </a:r>
          </a:p>
        </p:txBody>
      </p:sp>
      <p:sp>
        <p:nvSpPr>
          <p:cNvPr name="TextBox 30" id="30"/>
          <p:cNvSpPr txBox="true"/>
          <p:nvPr/>
        </p:nvSpPr>
        <p:spPr>
          <a:xfrm rot="0">
            <a:off x="14737688" y="5616041"/>
            <a:ext cx="2197323" cy="679451"/>
          </a:xfrm>
          <a:prstGeom prst="rect">
            <a:avLst/>
          </a:prstGeom>
        </p:spPr>
        <p:txBody>
          <a:bodyPr anchor="t" rtlCol="false" tIns="0" lIns="0" bIns="0" rIns="0">
            <a:spAutoFit/>
          </a:bodyPr>
          <a:lstStyle/>
          <a:p>
            <a:pPr algn="l">
              <a:lnSpc>
                <a:spcPts val="5150"/>
              </a:lnSpc>
            </a:pPr>
            <a:r>
              <a:rPr lang="en-US" sz="5000">
                <a:solidFill>
                  <a:srgbClr val="06A0C2"/>
                </a:solidFill>
                <a:latin typeface="DM Sans Bold"/>
              </a:rPr>
              <a:t>03</a:t>
            </a:r>
          </a:p>
        </p:txBody>
      </p:sp>
      <p:sp>
        <p:nvSpPr>
          <p:cNvPr name="TextBox 31" id="31"/>
          <p:cNvSpPr txBox="true"/>
          <p:nvPr/>
        </p:nvSpPr>
        <p:spPr>
          <a:xfrm rot="0">
            <a:off x="14074468" y="6352641"/>
            <a:ext cx="3489644" cy="1718310"/>
          </a:xfrm>
          <a:prstGeom prst="rect">
            <a:avLst/>
          </a:prstGeom>
        </p:spPr>
        <p:txBody>
          <a:bodyPr anchor="t" rtlCol="false" tIns="0" lIns="0" bIns="0" rIns="0">
            <a:spAutoFit/>
          </a:bodyPr>
          <a:lstStyle/>
          <a:p>
            <a:pPr algn="l">
              <a:lnSpc>
                <a:spcPts val="7020"/>
              </a:lnSpc>
            </a:pPr>
            <a:r>
              <a:rPr lang="en-US" sz="4500">
                <a:solidFill>
                  <a:srgbClr val="06A0C2"/>
                </a:solidFill>
                <a:latin typeface="DM Serif Display"/>
              </a:rPr>
              <a:t>Code and Visualization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5607748" y="9296400"/>
            <a:ext cx="2542089" cy="762627"/>
          </a:xfrm>
          <a:custGeom>
            <a:avLst/>
            <a:gdLst/>
            <a:ahLst/>
            <a:cxnLst/>
            <a:rect r="r" b="b" t="t" l="l"/>
            <a:pathLst>
              <a:path h="762627" w="2542089">
                <a:moveTo>
                  <a:pt x="0" y="0"/>
                </a:moveTo>
                <a:lnTo>
                  <a:pt x="2542089" y="0"/>
                </a:lnTo>
                <a:lnTo>
                  <a:pt x="2542089" y="762627"/>
                </a:lnTo>
                <a:lnTo>
                  <a:pt x="0" y="762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1215374"/>
            <a:ext cx="12356515" cy="8462339"/>
          </a:xfrm>
          <a:custGeom>
            <a:avLst/>
            <a:gdLst/>
            <a:ahLst/>
            <a:cxnLst/>
            <a:rect r="r" b="b" t="t" l="l"/>
            <a:pathLst>
              <a:path h="8462339" w="12356515">
                <a:moveTo>
                  <a:pt x="0" y="0"/>
                </a:moveTo>
                <a:lnTo>
                  <a:pt x="12356515" y="0"/>
                </a:lnTo>
                <a:lnTo>
                  <a:pt x="12356515" y="8462339"/>
                </a:lnTo>
                <a:lnTo>
                  <a:pt x="0" y="8462339"/>
                </a:lnTo>
                <a:lnTo>
                  <a:pt x="0" y="0"/>
                </a:lnTo>
                <a:close/>
              </a:path>
            </a:pathLst>
          </a:custGeom>
          <a:blipFill>
            <a:blip r:embed="rId6"/>
            <a:stretch>
              <a:fillRect l="-38652" t="-24773" r="-10179" b="-11052"/>
            </a:stretch>
          </a:blipFill>
        </p:spPr>
      </p:sp>
      <p:sp>
        <p:nvSpPr>
          <p:cNvPr name="TextBox 6" id="6"/>
          <p:cNvSpPr txBox="true"/>
          <p:nvPr/>
        </p:nvSpPr>
        <p:spPr>
          <a:xfrm rot="0">
            <a:off x="2452076" y="323237"/>
            <a:ext cx="13383848" cy="442723"/>
          </a:xfrm>
          <a:prstGeom prst="rect">
            <a:avLst/>
          </a:prstGeom>
        </p:spPr>
        <p:txBody>
          <a:bodyPr anchor="t" rtlCol="false" tIns="0" lIns="0" bIns="0" rIns="0">
            <a:spAutoFit/>
          </a:bodyPr>
          <a:lstStyle/>
          <a:p>
            <a:pPr algn="ctr">
              <a:lnSpc>
                <a:spcPts val="3399"/>
              </a:lnSpc>
              <a:spcBef>
                <a:spcPct val="0"/>
              </a:spcBef>
            </a:pPr>
            <a:r>
              <a:rPr lang="en-US" sz="3300">
                <a:solidFill>
                  <a:srgbClr val="06A0C2"/>
                </a:solidFill>
                <a:latin typeface="Wedges"/>
              </a:rPr>
              <a:t>Corelation heat map</a:t>
            </a:r>
          </a:p>
        </p:txBody>
      </p:sp>
      <p:sp>
        <p:nvSpPr>
          <p:cNvPr name="TextBox 7" id="7"/>
          <p:cNvSpPr txBox="true"/>
          <p:nvPr/>
        </p:nvSpPr>
        <p:spPr>
          <a:xfrm rot="0">
            <a:off x="12356515" y="3669422"/>
            <a:ext cx="5931485" cy="2771141"/>
          </a:xfrm>
          <a:prstGeom prst="rect">
            <a:avLst/>
          </a:prstGeom>
        </p:spPr>
        <p:txBody>
          <a:bodyPr anchor="t" rtlCol="false" tIns="0" lIns="0" bIns="0" rIns="0">
            <a:spAutoFit/>
          </a:bodyPr>
          <a:lstStyle/>
          <a:p>
            <a:pPr algn="ctr">
              <a:lnSpc>
                <a:spcPts val="3605"/>
              </a:lnSpc>
              <a:spcBef>
                <a:spcPct val="0"/>
              </a:spcBef>
            </a:pPr>
            <a:r>
              <a:rPr lang="en-US" sz="3500">
                <a:solidFill>
                  <a:srgbClr val="000000"/>
                </a:solidFill>
                <a:latin typeface="Wedges"/>
              </a:rPr>
              <a:t>Light or intense colors indicate high values for the relationship between columns, while dark colors indicate low values.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1"/>
            <a:stretch>
              <a:fillRect l="-11916" t="-85866" r="-18374" b="-93948"/>
            </a:stretch>
          </a:blipFill>
        </p:spPr>
      </p:sp>
      <p:sp>
        <p:nvSpPr>
          <p:cNvPr name="Freeform 19" id="19"/>
          <p:cNvSpPr/>
          <p:nvPr/>
        </p:nvSpPr>
        <p:spPr>
          <a:xfrm flipH="false" flipV="false" rot="0">
            <a:off x="13690646"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0" id="20"/>
          <p:cNvSpPr/>
          <p:nvPr/>
        </p:nvSpPr>
        <p:spPr>
          <a:xfrm flipH="false" flipV="false" rot="0">
            <a:off x="13533581" y="2700044"/>
            <a:ext cx="1065617" cy="3479566"/>
          </a:xfrm>
          <a:custGeom>
            <a:avLst/>
            <a:gdLst/>
            <a:ahLst/>
            <a:cxnLst/>
            <a:rect r="r" b="b" t="t" l="l"/>
            <a:pathLst>
              <a:path h="3479566" w="1065617">
                <a:moveTo>
                  <a:pt x="0" y="0"/>
                </a:moveTo>
                <a:lnTo>
                  <a:pt x="1065617" y="0"/>
                </a:lnTo>
                <a:lnTo>
                  <a:pt x="1065617" y="3479566"/>
                </a:lnTo>
                <a:lnTo>
                  <a:pt x="0" y="3479566"/>
                </a:lnTo>
                <a:lnTo>
                  <a:pt x="0" y="0"/>
                </a:lnTo>
                <a:close/>
              </a:path>
            </a:pathLst>
          </a:custGeom>
          <a:blipFill>
            <a:blip r:embed="rId34"/>
            <a:stretch>
              <a:fillRect l="0" t="0" r="0" b="0"/>
            </a:stretch>
          </a:blipFill>
        </p:spPr>
      </p:sp>
      <p:sp>
        <p:nvSpPr>
          <p:cNvPr name="TextBox 21" id="21"/>
          <p:cNvSpPr txBox="true"/>
          <p:nvPr/>
        </p:nvSpPr>
        <p:spPr>
          <a:xfrm rot="0">
            <a:off x="4225792" y="4132766"/>
            <a:ext cx="9417940" cy="1184910"/>
          </a:xfrm>
          <a:prstGeom prst="rect">
            <a:avLst/>
          </a:prstGeom>
        </p:spPr>
        <p:txBody>
          <a:bodyPr anchor="t" rtlCol="false" tIns="0" lIns="0" bIns="0" rIns="0">
            <a:spAutoFit/>
          </a:bodyPr>
          <a:lstStyle/>
          <a:p>
            <a:pPr algn="ctr">
              <a:lnSpc>
                <a:spcPts val="8640"/>
              </a:lnSpc>
            </a:pPr>
            <a:r>
              <a:rPr lang="en-US" sz="9600">
                <a:solidFill>
                  <a:srgbClr val="06A0C2"/>
                </a:solidFill>
                <a:latin typeface="Garet"/>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1"/>
            <a:stretch>
              <a:fillRect l="-11916" t="-85866" r="-18374" b="-93948"/>
            </a:stretch>
          </a:blipFill>
        </p:spPr>
      </p:sp>
      <p:sp>
        <p:nvSpPr>
          <p:cNvPr name="Freeform 19" id="19"/>
          <p:cNvSpPr/>
          <p:nvPr/>
        </p:nvSpPr>
        <p:spPr>
          <a:xfrm flipH="false" flipV="false" rot="0">
            <a:off x="13690646"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0" id="20"/>
          <p:cNvSpPr/>
          <p:nvPr/>
        </p:nvSpPr>
        <p:spPr>
          <a:xfrm flipH="false" flipV="false" rot="0">
            <a:off x="13389928" y="2576219"/>
            <a:ext cx="4107319" cy="4114800"/>
          </a:xfrm>
          <a:custGeom>
            <a:avLst/>
            <a:gdLst/>
            <a:ahLst/>
            <a:cxnLst/>
            <a:rect r="r" b="b" t="t" l="l"/>
            <a:pathLst>
              <a:path h="4114800" w="4107319">
                <a:moveTo>
                  <a:pt x="0" y="0"/>
                </a:moveTo>
                <a:lnTo>
                  <a:pt x="4107319" y="0"/>
                </a:lnTo>
                <a:lnTo>
                  <a:pt x="4107319" y="4114800"/>
                </a:lnTo>
                <a:lnTo>
                  <a:pt x="0" y="411480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TextBox 21" id="21"/>
          <p:cNvSpPr txBox="true"/>
          <p:nvPr/>
        </p:nvSpPr>
        <p:spPr>
          <a:xfrm rot="0">
            <a:off x="4644269" y="4228016"/>
            <a:ext cx="8999463" cy="1609867"/>
          </a:xfrm>
          <a:prstGeom prst="rect">
            <a:avLst/>
          </a:prstGeom>
        </p:spPr>
        <p:txBody>
          <a:bodyPr anchor="t" rtlCol="false" tIns="0" lIns="0" bIns="0" rIns="0">
            <a:spAutoFit/>
          </a:bodyPr>
          <a:lstStyle/>
          <a:p>
            <a:pPr algn="ctr">
              <a:lnSpc>
                <a:spcPts val="11703"/>
              </a:lnSpc>
            </a:pPr>
            <a:r>
              <a:rPr lang="en-US" sz="13003">
                <a:solidFill>
                  <a:srgbClr val="06A0C2"/>
                </a:solidFill>
                <a:latin typeface="Garet"/>
              </a:rPr>
              <a:t>DATA 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95634" y="2643703"/>
            <a:ext cx="13708378" cy="5934585"/>
          </a:xfrm>
          <a:custGeom>
            <a:avLst/>
            <a:gdLst/>
            <a:ahLst/>
            <a:cxnLst/>
            <a:rect r="r" b="b" t="t" l="l"/>
            <a:pathLst>
              <a:path h="5934585" w="13708378">
                <a:moveTo>
                  <a:pt x="0" y="0"/>
                </a:moveTo>
                <a:lnTo>
                  <a:pt x="13708378" y="0"/>
                </a:lnTo>
                <a:lnTo>
                  <a:pt x="13708378" y="5934585"/>
                </a:lnTo>
                <a:lnTo>
                  <a:pt x="0" y="5934585"/>
                </a:lnTo>
                <a:lnTo>
                  <a:pt x="0" y="0"/>
                </a:lnTo>
                <a:close/>
              </a:path>
            </a:pathLst>
          </a:custGeom>
          <a:blipFill>
            <a:blip r:embed="rId6"/>
            <a:stretch>
              <a:fillRect l="0" t="0" r="0" b="0"/>
            </a:stretch>
          </a:blipFill>
        </p:spPr>
      </p:sp>
      <p:sp>
        <p:nvSpPr>
          <p:cNvPr name="Freeform 6" id="6"/>
          <p:cNvSpPr/>
          <p:nvPr/>
        </p:nvSpPr>
        <p:spPr>
          <a:xfrm flipH="false" flipV="false" rot="0">
            <a:off x="-665029" y="7856669"/>
            <a:ext cx="2689501" cy="2430331"/>
          </a:xfrm>
          <a:custGeom>
            <a:avLst/>
            <a:gdLst/>
            <a:ahLst/>
            <a:cxnLst/>
            <a:rect r="r" b="b" t="t" l="l"/>
            <a:pathLst>
              <a:path h="2430331" w="2689501">
                <a:moveTo>
                  <a:pt x="0" y="0"/>
                </a:moveTo>
                <a:lnTo>
                  <a:pt x="2689501" y="0"/>
                </a:lnTo>
                <a:lnTo>
                  <a:pt x="2689501" y="2430331"/>
                </a:lnTo>
                <a:lnTo>
                  <a:pt x="0" y="24303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603992" y="3021639"/>
            <a:ext cx="3684008" cy="4801871"/>
          </a:xfrm>
          <a:custGeom>
            <a:avLst/>
            <a:gdLst/>
            <a:ahLst/>
            <a:cxnLst/>
            <a:rect r="r" b="b" t="t" l="l"/>
            <a:pathLst>
              <a:path h="4801871" w="3684008">
                <a:moveTo>
                  <a:pt x="0" y="0"/>
                </a:moveTo>
                <a:lnTo>
                  <a:pt x="3684008" y="0"/>
                </a:lnTo>
                <a:lnTo>
                  <a:pt x="3684008" y="4801871"/>
                </a:lnTo>
                <a:lnTo>
                  <a:pt x="0" y="4801871"/>
                </a:lnTo>
                <a:lnTo>
                  <a:pt x="0" y="0"/>
                </a:lnTo>
                <a:close/>
              </a:path>
            </a:pathLst>
          </a:custGeom>
          <a:blipFill>
            <a:blip r:embed="rId9"/>
            <a:stretch>
              <a:fillRect l="-263" t="0" r="-263" b="0"/>
            </a:stretch>
          </a:blipFill>
        </p:spPr>
      </p:sp>
      <p:sp>
        <p:nvSpPr>
          <p:cNvPr name="Freeform 8" id="8"/>
          <p:cNvSpPr/>
          <p:nvPr/>
        </p:nvSpPr>
        <p:spPr>
          <a:xfrm flipH="false" flipV="false" rot="0">
            <a:off x="0" y="339579"/>
            <a:ext cx="2172916" cy="4198871"/>
          </a:xfrm>
          <a:custGeom>
            <a:avLst/>
            <a:gdLst/>
            <a:ahLst/>
            <a:cxnLst/>
            <a:rect r="r" b="b" t="t" l="l"/>
            <a:pathLst>
              <a:path h="4198871" w="2172916">
                <a:moveTo>
                  <a:pt x="0" y="0"/>
                </a:moveTo>
                <a:lnTo>
                  <a:pt x="2172916" y="0"/>
                </a:lnTo>
                <a:lnTo>
                  <a:pt x="2172916" y="4198871"/>
                </a:lnTo>
                <a:lnTo>
                  <a:pt x="0" y="4198871"/>
                </a:lnTo>
                <a:lnTo>
                  <a:pt x="0" y="0"/>
                </a:lnTo>
                <a:close/>
              </a:path>
            </a:pathLst>
          </a:custGeom>
          <a:blipFill>
            <a:blip r:embed="rId10"/>
            <a:stretch>
              <a:fillRect l="0" t="0" r="0" b="0"/>
            </a:stretch>
          </a:blipFill>
        </p:spPr>
      </p:sp>
      <p:sp>
        <p:nvSpPr>
          <p:cNvPr name="TextBox 9" id="9"/>
          <p:cNvSpPr txBox="true"/>
          <p:nvPr/>
        </p:nvSpPr>
        <p:spPr>
          <a:xfrm rot="0">
            <a:off x="5661757" y="582699"/>
            <a:ext cx="6964487" cy="522352"/>
          </a:xfrm>
          <a:prstGeom prst="rect">
            <a:avLst/>
          </a:prstGeom>
        </p:spPr>
        <p:txBody>
          <a:bodyPr anchor="t" rtlCol="false" tIns="0" lIns="0" bIns="0" rIns="0">
            <a:spAutoFit/>
          </a:bodyPr>
          <a:lstStyle/>
          <a:p>
            <a:pPr algn="ctr">
              <a:lnSpc>
                <a:spcPts val="4017"/>
              </a:lnSpc>
              <a:spcBef>
                <a:spcPct val="0"/>
              </a:spcBef>
            </a:pPr>
            <a:r>
              <a:rPr lang="en-US" sz="3900">
                <a:solidFill>
                  <a:srgbClr val="000000"/>
                </a:solidFill>
                <a:latin typeface="DM Sans Bold"/>
              </a:rPr>
              <a:t>for the data that I will use are</a:t>
            </a:r>
          </a:p>
        </p:txBody>
      </p:sp>
      <p:sp>
        <p:nvSpPr>
          <p:cNvPr name="TextBox 10" id="10"/>
          <p:cNvSpPr txBox="true"/>
          <p:nvPr/>
        </p:nvSpPr>
        <p:spPr>
          <a:xfrm rot="0">
            <a:off x="2509152" y="1573727"/>
            <a:ext cx="13489037" cy="679451"/>
          </a:xfrm>
          <a:prstGeom prst="rect">
            <a:avLst/>
          </a:prstGeom>
        </p:spPr>
        <p:txBody>
          <a:bodyPr anchor="t" rtlCol="false" tIns="0" lIns="0" bIns="0" rIns="0">
            <a:spAutoFit/>
          </a:bodyPr>
          <a:lstStyle/>
          <a:p>
            <a:pPr algn="ctr">
              <a:lnSpc>
                <a:spcPts val="5150"/>
              </a:lnSpc>
              <a:spcBef>
                <a:spcPct val="0"/>
              </a:spcBef>
            </a:pPr>
            <a:r>
              <a:rPr lang="en-US" sz="5000" u="sng">
                <a:solidFill>
                  <a:srgbClr val="000000"/>
                </a:solidFill>
                <a:latin typeface="DM Sans Bold"/>
                <a:hlinkClick r:id="rId11" tooltip="https://www.kaggle.com/datasets/ishansingh88/europe-hotel-satisfaction-score"/>
              </a:rPr>
              <a:t>Europe Hotel Booking Satisfaction Score</a:t>
            </a:r>
            <a:r>
              <a:rPr lang="en-US" sz="5000">
                <a:solidFill>
                  <a:srgbClr val="000000"/>
                </a:solidFill>
                <a:latin typeface="DM Sans"/>
              </a:rPr>
              <a:t>.csv</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1"/>
            <a:stretch>
              <a:fillRect l="-11916" t="-85866" r="-18374" b="-93948"/>
            </a:stretch>
          </a:blipFill>
        </p:spPr>
      </p:sp>
      <p:sp>
        <p:nvSpPr>
          <p:cNvPr name="Freeform 19" id="19"/>
          <p:cNvSpPr/>
          <p:nvPr/>
        </p:nvSpPr>
        <p:spPr>
          <a:xfrm flipH="false" flipV="false" rot="0">
            <a:off x="13690646"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0" id="20"/>
          <p:cNvSpPr/>
          <p:nvPr/>
        </p:nvSpPr>
        <p:spPr>
          <a:xfrm flipH="false" flipV="false" rot="0">
            <a:off x="13389928" y="2576219"/>
            <a:ext cx="4107319" cy="4114800"/>
          </a:xfrm>
          <a:custGeom>
            <a:avLst/>
            <a:gdLst/>
            <a:ahLst/>
            <a:cxnLst/>
            <a:rect r="r" b="b" t="t" l="l"/>
            <a:pathLst>
              <a:path h="4114800" w="4107319">
                <a:moveTo>
                  <a:pt x="0" y="0"/>
                </a:moveTo>
                <a:lnTo>
                  <a:pt x="4107319" y="0"/>
                </a:lnTo>
                <a:lnTo>
                  <a:pt x="4107319" y="4114800"/>
                </a:lnTo>
                <a:lnTo>
                  <a:pt x="0" y="411480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TextBox 21" id="21"/>
          <p:cNvSpPr txBox="true"/>
          <p:nvPr/>
        </p:nvSpPr>
        <p:spPr>
          <a:xfrm rot="0">
            <a:off x="4501394" y="4132766"/>
            <a:ext cx="9142338" cy="2390780"/>
          </a:xfrm>
          <a:prstGeom prst="rect">
            <a:avLst/>
          </a:prstGeom>
        </p:spPr>
        <p:txBody>
          <a:bodyPr anchor="t" rtlCol="false" tIns="0" lIns="0" bIns="0" rIns="0">
            <a:spAutoFit/>
          </a:bodyPr>
          <a:lstStyle/>
          <a:p>
            <a:pPr algn="ctr">
              <a:lnSpc>
                <a:spcPts val="9000"/>
              </a:lnSpc>
            </a:pPr>
            <a:r>
              <a:rPr lang="en-US" sz="10000">
                <a:solidFill>
                  <a:srgbClr val="06A0C2"/>
                </a:solidFill>
                <a:latin typeface="Garet"/>
              </a:rPr>
              <a:t>DATA PREPARATION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1182520"/>
            <a:ext cx="6029381" cy="1017677"/>
          </a:xfrm>
          <a:custGeom>
            <a:avLst/>
            <a:gdLst/>
            <a:ahLst/>
            <a:cxnLst/>
            <a:rect r="r" b="b" t="t" l="l"/>
            <a:pathLst>
              <a:path h="1017677" w="6029381">
                <a:moveTo>
                  <a:pt x="0" y="0"/>
                </a:moveTo>
                <a:lnTo>
                  <a:pt x="6029381" y="0"/>
                </a:lnTo>
                <a:lnTo>
                  <a:pt x="6029381" y="1017677"/>
                </a:lnTo>
                <a:lnTo>
                  <a:pt x="0" y="1017677"/>
                </a:lnTo>
                <a:lnTo>
                  <a:pt x="0" y="0"/>
                </a:lnTo>
                <a:close/>
              </a:path>
            </a:pathLst>
          </a:custGeom>
          <a:blipFill>
            <a:blip r:embed="rId6"/>
            <a:stretch>
              <a:fillRect l="-38965" t="-292703" r="-279980" b="-1158614"/>
            </a:stretch>
          </a:blipFill>
        </p:spPr>
      </p:sp>
      <p:grpSp>
        <p:nvGrpSpPr>
          <p:cNvPr name="Group 6" id="6"/>
          <p:cNvGrpSpPr>
            <a:grpSpLocks noChangeAspect="true"/>
          </p:cNvGrpSpPr>
          <p:nvPr/>
        </p:nvGrpSpPr>
        <p:grpSpPr>
          <a:xfrm rot="0">
            <a:off x="12141753" y="1461622"/>
            <a:ext cx="5655365" cy="7363756"/>
            <a:chOff x="0" y="0"/>
            <a:chExt cx="14630400" cy="19050000"/>
          </a:xfrm>
        </p:grpSpPr>
        <p:sp>
          <p:nvSpPr>
            <p:cNvPr name="Freeform 7" id="7"/>
            <p:cNvSpPr/>
            <p:nvPr/>
          </p:nvSpPr>
          <p:spPr>
            <a:xfrm flipH="false" flipV="false" rot="0">
              <a:off x="604520" y="545084"/>
              <a:ext cx="13421360" cy="17959831"/>
            </a:xfrm>
            <a:custGeom>
              <a:avLst/>
              <a:gdLst/>
              <a:ahLst/>
              <a:cxnLst/>
              <a:rect r="r" b="b" t="t" l="l"/>
              <a:pathLst>
                <a:path h="17959831" w="13421360">
                  <a:moveTo>
                    <a:pt x="13421360" y="17959831"/>
                  </a:moveTo>
                  <a:lnTo>
                    <a:pt x="0" y="17959831"/>
                  </a:lnTo>
                  <a:lnTo>
                    <a:pt x="0" y="0"/>
                  </a:lnTo>
                  <a:lnTo>
                    <a:pt x="13421360" y="0"/>
                  </a:lnTo>
                  <a:lnTo>
                    <a:pt x="13421360" y="17959831"/>
                  </a:lnTo>
                  <a:close/>
                </a:path>
              </a:pathLst>
            </a:custGeom>
            <a:solidFill>
              <a:srgbClr val="049FC5"/>
            </a:solidFill>
            <a:ln w="12700">
              <a:solidFill>
                <a:srgbClr val="000000"/>
              </a:solidFill>
            </a:ln>
          </p:spPr>
        </p:sp>
        <p:sp>
          <p:nvSpPr>
            <p:cNvPr name="Freeform 8" id="8"/>
            <p:cNvSpPr/>
            <p:nvPr/>
          </p:nvSpPr>
          <p:spPr>
            <a:xfrm flipH="false" flipV="false" rot="0">
              <a:off x="0" y="0"/>
              <a:ext cx="14630400" cy="19050000"/>
            </a:xfrm>
            <a:custGeom>
              <a:avLst/>
              <a:gdLst/>
              <a:ahLst/>
              <a:cxnLst/>
              <a:rect r="r" b="b" t="t" l="l"/>
              <a:pathLst>
                <a:path h="19050000" w="14630400">
                  <a:moveTo>
                    <a:pt x="14630400" y="19050000"/>
                  </a:moveTo>
                  <a:lnTo>
                    <a:pt x="0" y="19050000"/>
                  </a:lnTo>
                  <a:lnTo>
                    <a:pt x="0" y="0"/>
                  </a:lnTo>
                  <a:lnTo>
                    <a:pt x="14630400" y="0"/>
                  </a:lnTo>
                  <a:lnTo>
                    <a:pt x="14630400" y="19050000"/>
                  </a:lnTo>
                  <a:close/>
                </a:path>
              </a:pathLst>
            </a:custGeom>
            <a:blipFill>
              <a:blip r:embed="rId7"/>
              <a:stretch>
                <a:fillRect l="0" t="-32" r="0" b="-32"/>
              </a:stretch>
            </a:blipFill>
          </p:spPr>
        </p:sp>
      </p:grpSp>
      <p:sp>
        <p:nvSpPr>
          <p:cNvPr name="Freeform 9" id="9"/>
          <p:cNvSpPr/>
          <p:nvPr/>
        </p:nvSpPr>
        <p:spPr>
          <a:xfrm flipH="false" flipV="false" rot="0">
            <a:off x="0" y="2857076"/>
            <a:ext cx="11862482" cy="6019911"/>
          </a:xfrm>
          <a:custGeom>
            <a:avLst/>
            <a:gdLst/>
            <a:ahLst/>
            <a:cxnLst/>
            <a:rect r="r" b="b" t="t" l="l"/>
            <a:pathLst>
              <a:path h="6019911" w="11862482">
                <a:moveTo>
                  <a:pt x="0" y="0"/>
                </a:moveTo>
                <a:lnTo>
                  <a:pt x="11862482" y="0"/>
                </a:lnTo>
                <a:lnTo>
                  <a:pt x="11862482" y="6019911"/>
                </a:lnTo>
                <a:lnTo>
                  <a:pt x="0" y="6019911"/>
                </a:lnTo>
                <a:lnTo>
                  <a:pt x="0" y="0"/>
                </a:lnTo>
                <a:close/>
              </a:path>
            </a:pathLst>
          </a:custGeom>
          <a:blipFill>
            <a:blip r:embed="rId8"/>
            <a:stretch>
              <a:fillRect l="-6729" t="-24962" r="-6136" b="-14041"/>
            </a:stretch>
          </a:blipFill>
        </p:spPr>
      </p:sp>
      <p:sp>
        <p:nvSpPr>
          <p:cNvPr name="TextBox 10" id="10"/>
          <p:cNvSpPr txBox="true"/>
          <p:nvPr/>
        </p:nvSpPr>
        <p:spPr>
          <a:xfrm rot="0">
            <a:off x="6131894" y="582699"/>
            <a:ext cx="5064908" cy="599822"/>
          </a:xfrm>
          <a:prstGeom prst="rect">
            <a:avLst/>
          </a:prstGeom>
        </p:spPr>
        <p:txBody>
          <a:bodyPr anchor="t" rtlCol="false" tIns="0" lIns="0" bIns="0" rIns="0">
            <a:spAutoFit/>
          </a:bodyPr>
          <a:lstStyle/>
          <a:p>
            <a:pPr algn="ctr">
              <a:lnSpc>
                <a:spcPts val="4532"/>
              </a:lnSpc>
              <a:spcBef>
                <a:spcPct val="0"/>
              </a:spcBef>
            </a:pPr>
            <a:r>
              <a:rPr lang="en-US" sz="4400">
                <a:solidFill>
                  <a:srgbClr val="06A0C2"/>
                </a:solidFill>
                <a:latin typeface="Wedges"/>
              </a:rPr>
              <a:t>Load Data</a:t>
            </a:r>
          </a:p>
        </p:txBody>
      </p:sp>
      <p:sp>
        <p:nvSpPr>
          <p:cNvPr name="TextBox 11" id="11"/>
          <p:cNvSpPr txBox="true"/>
          <p:nvPr/>
        </p:nvSpPr>
        <p:spPr>
          <a:xfrm rot="0">
            <a:off x="12493834" y="2564048"/>
            <a:ext cx="4951203" cy="4320430"/>
          </a:xfrm>
          <a:prstGeom prst="rect">
            <a:avLst/>
          </a:prstGeom>
        </p:spPr>
        <p:txBody>
          <a:bodyPr anchor="t" rtlCol="false" tIns="0" lIns="0" bIns="0" rIns="0">
            <a:spAutoFit/>
          </a:bodyPr>
          <a:lstStyle/>
          <a:p>
            <a:pPr algn="l" marL="418372" indent="-209186" lvl="1">
              <a:lnSpc>
                <a:spcPts val="3856"/>
              </a:lnSpc>
              <a:buAutoNum type="arabicPeriod" startAt="1"/>
            </a:pPr>
            <a:r>
              <a:rPr lang="en-US" sz="1937" spc="228">
                <a:solidFill>
                  <a:srgbClr val="000000"/>
                </a:solidFill>
                <a:latin typeface="Garet"/>
              </a:rPr>
              <a:t>importing 3 libraries : pandas, seaborn, matplotlib.pyplot </a:t>
            </a:r>
          </a:p>
          <a:p>
            <a:pPr algn="l" marL="418372" indent="-209186" lvl="1">
              <a:lnSpc>
                <a:spcPts val="3856"/>
              </a:lnSpc>
              <a:buAutoNum type="arabicPeriod" startAt="1"/>
            </a:pPr>
            <a:r>
              <a:rPr lang="en-US" sz="1937" spc="228">
                <a:solidFill>
                  <a:srgbClr val="000000"/>
                </a:solidFill>
                <a:latin typeface="Garet"/>
              </a:rPr>
              <a:t>after that we can load the data with the name 'Europe Hotel Booking Satisfaction Score.csv'</a:t>
            </a:r>
          </a:p>
          <a:p>
            <a:pPr algn="l" marL="418372" indent="-209186" lvl="1">
              <a:lnSpc>
                <a:spcPts val="3856"/>
              </a:lnSpc>
              <a:buAutoNum type="arabicPeriod" startAt="1"/>
            </a:pPr>
            <a:r>
              <a:rPr lang="en-US" sz="1937" spc="228">
                <a:solidFill>
                  <a:srgbClr val="000000"/>
                </a:solidFill>
                <a:latin typeface="Garet"/>
              </a:rPr>
              <a:t>then we can display the contents of the data 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1399692"/>
            <a:ext cx="8232408" cy="8239921"/>
          </a:xfrm>
          <a:custGeom>
            <a:avLst/>
            <a:gdLst/>
            <a:ahLst/>
            <a:cxnLst/>
            <a:rect r="r" b="b" t="t" l="l"/>
            <a:pathLst>
              <a:path h="8239921" w="8232408">
                <a:moveTo>
                  <a:pt x="0" y="0"/>
                </a:moveTo>
                <a:lnTo>
                  <a:pt x="8232408" y="0"/>
                </a:lnTo>
                <a:lnTo>
                  <a:pt x="8232408" y="8239921"/>
                </a:lnTo>
                <a:lnTo>
                  <a:pt x="0" y="8239921"/>
                </a:lnTo>
                <a:lnTo>
                  <a:pt x="0" y="0"/>
                </a:lnTo>
                <a:close/>
              </a:path>
            </a:pathLst>
          </a:custGeom>
          <a:blipFill>
            <a:blip r:embed="rId6"/>
            <a:stretch>
              <a:fillRect l="-23289" t="-35784" r="-145439" b="-32017"/>
            </a:stretch>
          </a:blipFill>
        </p:spPr>
      </p:sp>
      <p:sp>
        <p:nvSpPr>
          <p:cNvPr name="Freeform 6" id="6"/>
          <p:cNvSpPr/>
          <p:nvPr/>
        </p:nvSpPr>
        <p:spPr>
          <a:xfrm flipH="false" flipV="false" rot="0">
            <a:off x="8801951" y="4076492"/>
            <a:ext cx="8937944" cy="3242702"/>
          </a:xfrm>
          <a:custGeom>
            <a:avLst/>
            <a:gdLst/>
            <a:ahLst/>
            <a:cxnLst/>
            <a:rect r="r" b="b" t="t" l="l"/>
            <a:pathLst>
              <a:path h="3242702" w="8937944">
                <a:moveTo>
                  <a:pt x="0" y="0"/>
                </a:moveTo>
                <a:lnTo>
                  <a:pt x="8937944" y="0"/>
                </a:lnTo>
                <a:lnTo>
                  <a:pt x="8937944" y="3242702"/>
                </a:lnTo>
                <a:lnTo>
                  <a:pt x="0" y="3242702"/>
                </a:lnTo>
                <a:lnTo>
                  <a:pt x="0" y="0"/>
                </a:lnTo>
                <a:close/>
              </a:path>
            </a:pathLst>
          </a:custGeom>
          <a:blipFill>
            <a:blip r:embed="rId7"/>
            <a:stretch>
              <a:fillRect l="0" t="-129816" r="0" b="-99297"/>
            </a:stretch>
          </a:blipFill>
        </p:spPr>
      </p:sp>
      <p:sp>
        <p:nvSpPr>
          <p:cNvPr name="Freeform 7" id="7"/>
          <p:cNvSpPr/>
          <p:nvPr/>
        </p:nvSpPr>
        <p:spPr>
          <a:xfrm flipH="false" flipV="false" rot="1609126">
            <a:off x="8422720" y="1830114"/>
            <a:ext cx="3209673" cy="1608849"/>
          </a:xfrm>
          <a:custGeom>
            <a:avLst/>
            <a:gdLst/>
            <a:ahLst/>
            <a:cxnLst/>
            <a:rect r="r" b="b" t="t" l="l"/>
            <a:pathLst>
              <a:path h="1608849" w="3209673">
                <a:moveTo>
                  <a:pt x="0" y="0"/>
                </a:moveTo>
                <a:lnTo>
                  <a:pt x="3209674" y="0"/>
                </a:lnTo>
                <a:lnTo>
                  <a:pt x="3209674" y="1608849"/>
                </a:lnTo>
                <a:lnTo>
                  <a:pt x="0" y="16088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8497554" y="7328719"/>
            <a:ext cx="2397410" cy="2757395"/>
          </a:xfrm>
          <a:custGeom>
            <a:avLst/>
            <a:gdLst/>
            <a:ahLst/>
            <a:cxnLst/>
            <a:rect r="r" b="b" t="t" l="l"/>
            <a:pathLst>
              <a:path h="2757395" w="2397410">
                <a:moveTo>
                  <a:pt x="0" y="0"/>
                </a:moveTo>
                <a:lnTo>
                  <a:pt x="2397410" y="0"/>
                </a:lnTo>
                <a:lnTo>
                  <a:pt x="2397410" y="2757395"/>
                </a:lnTo>
                <a:lnTo>
                  <a:pt x="0" y="27573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8930277" y="4148151"/>
            <a:ext cx="8197296" cy="3171043"/>
          </a:xfrm>
          <a:prstGeom prst="rect">
            <a:avLst/>
          </a:prstGeom>
        </p:spPr>
        <p:txBody>
          <a:bodyPr anchor="t" rtlCol="false" tIns="0" lIns="0" bIns="0" rIns="0">
            <a:spAutoFit/>
          </a:bodyPr>
          <a:lstStyle/>
          <a:p>
            <a:pPr algn="l">
              <a:lnSpc>
                <a:spcPts val="3624"/>
              </a:lnSpc>
            </a:pPr>
            <a:r>
              <a:rPr lang="en-US" sz="2265" spc="113">
                <a:solidFill>
                  <a:srgbClr val="000000"/>
                </a:solidFill>
                <a:latin typeface="Open Sauce"/>
              </a:rPr>
              <a:t>BASED ON THE DISPLAY, WE GET INFORMATION THAT THIS DATA SET HAS 17 COLUMNS AND 103904 ROWS WHERE THE FIRST NUMBER STARTS FROM 0. AFTER THAT WE CAN ALSO SEE THAT THE 17 COLUMNS ARE DIVIDED INTO 2 DATA TYPES, NAMELY OBJECT DATA AS MUCH AS 5 AND INT (NUMBER) DATA AS MUCH AS 12 DATA.</a:t>
            </a:r>
          </a:p>
        </p:txBody>
      </p:sp>
      <p:sp>
        <p:nvSpPr>
          <p:cNvPr name="TextBox 10" id="10"/>
          <p:cNvSpPr txBox="true"/>
          <p:nvPr/>
        </p:nvSpPr>
        <p:spPr>
          <a:xfrm rot="0">
            <a:off x="6131894" y="582699"/>
            <a:ext cx="5064908" cy="599822"/>
          </a:xfrm>
          <a:prstGeom prst="rect">
            <a:avLst/>
          </a:prstGeom>
        </p:spPr>
        <p:txBody>
          <a:bodyPr anchor="t" rtlCol="false" tIns="0" lIns="0" bIns="0" rIns="0">
            <a:spAutoFit/>
          </a:bodyPr>
          <a:lstStyle/>
          <a:p>
            <a:pPr algn="ctr">
              <a:lnSpc>
                <a:spcPts val="4532"/>
              </a:lnSpc>
              <a:spcBef>
                <a:spcPct val="0"/>
              </a:spcBef>
            </a:pPr>
            <a:r>
              <a:rPr lang="en-US" sz="4400">
                <a:solidFill>
                  <a:srgbClr val="06A0C2"/>
                </a:solidFill>
                <a:latin typeface="Wedges"/>
              </a:rPr>
              <a:t>info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801951" y="4076492"/>
            <a:ext cx="8937944" cy="1997649"/>
          </a:xfrm>
          <a:custGeom>
            <a:avLst/>
            <a:gdLst/>
            <a:ahLst/>
            <a:cxnLst/>
            <a:rect r="r" b="b" t="t" l="l"/>
            <a:pathLst>
              <a:path h="1997649" w="8937944">
                <a:moveTo>
                  <a:pt x="0" y="0"/>
                </a:moveTo>
                <a:lnTo>
                  <a:pt x="8937944" y="0"/>
                </a:lnTo>
                <a:lnTo>
                  <a:pt x="8937944" y="1997648"/>
                </a:lnTo>
                <a:lnTo>
                  <a:pt x="0" y="1997648"/>
                </a:lnTo>
                <a:lnTo>
                  <a:pt x="0" y="0"/>
                </a:lnTo>
                <a:close/>
              </a:path>
            </a:pathLst>
          </a:custGeom>
          <a:blipFill>
            <a:blip r:embed="rId6"/>
            <a:stretch>
              <a:fillRect l="0" t="-210725" r="0" b="-223511"/>
            </a:stretch>
          </a:blipFill>
        </p:spPr>
      </p:sp>
      <p:sp>
        <p:nvSpPr>
          <p:cNvPr name="Freeform 6" id="6"/>
          <p:cNvSpPr/>
          <p:nvPr/>
        </p:nvSpPr>
        <p:spPr>
          <a:xfrm flipH="false" flipV="false" rot="1609126">
            <a:off x="8422720" y="1830114"/>
            <a:ext cx="3209673" cy="1608849"/>
          </a:xfrm>
          <a:custGeom>
            <a:avLst/>
            <a:gdLst/>
            <a:ahLst/>
            <a:cxnLst/>
            <a:rect r="r" b="b" t="t" l="l"/>
            <a:pathLst>
              <a:path h="1608849" w="3209673">
                <a:moveTo>
                  <a:pt x="0" y="0"/>
                </a:moveTo>
                <a:lnTo>
                  <a:pt x="3209674" y="0"/>
                </a:lnTo>
                <a:lnTo>
                  <a:pt x="3209674" y="1608849"/>
                </a:lnTo>
                <a:lnTo>
                  <a:pt x="0" y="16088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477144" y="7022558"/>
            <a:ext cx="2397410" cy="2757395"/>
          </a:xfrm>
          <a:custGeom>
            <a:avLst/>
            <a:gdLst/>
            <a:ahLst/>
            <a:cxnLst/>
            <a:rect r="r" b="b" t="t" l="l"/>
            <a:pathLst>
              <a:path h="2757395" w="2397410">
                <a:moveTo>
                  <a:pt x="0" y="0"/>
                </a:moveTo>
                <a:lnTo>
                  <a:pt x="2397410" y="0"/>
                </a:lnTo>
                <a:lnTo>
                  <a:pt x="2397410" y="2757395"/>
                </a:lnTo>
                <a:lnTo>
                  <a:pt x="0" y="27573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0" y="1754020"/>
            <a:ext cx="8290125" cy="6383552"/>
          </a:xfrm>
          <a:custGeom>
            <a:avLst/>
            <a:gdLst/>
            <a:ahLst/>
            <a:cxnLst/>
            <a:rect r="r" b="b" t="t" l="l"/>
            <a:pathLst>
              <a:path h="6383552" w="8290125">
                <a:moveTo>
                  <a:pt x="0" y="0"/>
                </a:moveTo>
                <a:lnTo>
                  <a:pt x="8290125" y="0"/>
                </a:lnTo>
                <a:lnTo>
                  <a:pt x="8290125" y="6383553"/>
                </a:lnTo>
                <a:lnTo>
                  <a:pt x="0" y="6383553"/>
                </a:lnTo>
                <a:lnTo>
                  <a:pt x="0" y="0"/>
                </a:lnTo>
                <a:close/>
              </a:path>
            </a:pathLst>
          </a:custGeom>
          <a:blipFill>
            <a:blip r:embed="rId11"/>
            <a:stretch>
              <a:fillRect l="-25780" t="-76718" r="-180445" b="-71836"/>
            </a:stretch>
          </a:blipFill>
        </p:spPr>
      </p:sp>
      <p:sp>
        <p:nvSpPr>
          <p:cNvPr name="TextBox 9" id="9"/>
          <p:cNvSpPr txBox="true"/>
          <p:nvPr/>
        </p:nvSpPr>
        <p:spPr>
          <a:xfrm rot="0">
            <a:off x="8930277" y="4148151"/>
            <a:ext cx="8197296" cy="1799443"/>
          </a:xfrm>
          <a:prstGeom prst="rect">
            <a:avLst/>
          </a:prstGeom>
        </p:spPr>
        <p:txBody>
          <a:bodyPr anchor="t" rtlCol="false" tIns="0" lIns="0" bIns="0" rIns="0">
            <a:spAutoFit/>
          </a:bodyPr>
          <a:lstStyle/>
          <a:p>
            <a:pPr algn="l">
              <a:lnSpc>
                <a:spcPts val="3624"/>
              </a:lnSpc>
            </a:pPr>
            <a:r>
              <a:rPr lang="en-US" sz="2265" spc="113">
                <a:solidFill>
                  <a:srgbClr val="000000"/>
                </a:solidFill>
                <a:latin typeface="Open Sauce"/>
              </a:rPr>
              <a:t>AFTER GETTING INFORMATION ABOUT THE DATA, WE CHECK WHETHER THERE IS EMPTY DATA, AND AFTER CHECKING IT TURNS OUT THAT THERE IS NO EMPTY DATA.</a:t>
            </a:r>
          </a:p>
        </p:txBody>
      </p:sp>
      <p:sp>
        <p:nvSpPr>
          <p:cNvPr name="TextBox 10" id="10"/>
          <p:cNvSpPr txBox="true"/>
          <p:nvPr/>
        </p:nvSpPr>
        <p:spPr>
          <a:xfrm rot="0">
            <a:off x="5897171" y="582699"/>
            <a:ext cx="6616122" cy="1171322"/>
          </a:xfrm>
          <a:prstGeom prst="rect">
            <a:avLst/>
          </a:prstGeom>
        </p:spPr>
        <p:txBody>
          <a:bodyPr anchor="t" rtlCol="false" tIns="0" lIns="0" bIns="0" rIns="0">
            <a:spAutoFit/>
          </a:bodyPr>
          <a:lstStyle/>
          <a:p>
            <a:pPr algn="ctr">
              <a:lnSpc>
                <a:spcPts val="4532"/>
              </a:lnSpc>
              <a:spcBef>
                <a:spcPct val="0"/>
              </a:spcBef>
            </a:pPr>
            <a:r>
              <a:rPr lang="en-US" sz="4400">
                <a:solidFill>
                  <a:srgbClr val="06A0C2"/>
                </a:solidFill>
                <a:latin typeface="Wedges"/>
              </a:rPr>
              <a:t>check for missing values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956196" y="3347"/>
            <a:ext cx="3303104" cy="1025353"/>
          </a:xfrm>
          <a:custGeom>
            <a:avLst/>
            <a:gdLst/>
            <a:ahLst/>
            <a:cxnLst/>
            <a:rect r="r" b="b" t="t" l="l"/>
            <a:pathLst>
              <a:path h="1025353" w="3303104">
                <a:moveTo>
                  <a:pt x="0" y="0"/>
                </a:moveTo>
                <a:lnTo>
                  <a:pt x="3303104" y="0"/>
                </a:lnTo>
                <a:lnTo>
                  <a:pt x="3303104" y="1025353"/>
                </a:lnTo>
                <a:lnTo>
                  <a:pt x="0" y="1025353"/>
                </a:lnTo>
                <a:lnTo>
                  <a:pt x="0" y="0"/>
                </a:lnTo>
                <a:close/>
              </a:path>
            </a:pathLst>
          </a:custGeom>
          <a:blipFill>
            <a:blip r:embed="rId3"/>
            <a:stretch>
              <a:fillRect l="-11916" t="-85866" r="-18374" b="-93948"/>
            </a:stretch>
          </a:blipFill>
        </p:spPr>
      </p:sp>
      <p:sp>
        <p:nvSpPr>
          <p:cNvPr name="Freeform 4" id="4"/>
          <p:cNvSpPr/>
          <p:nvPr/>
        </p:nvSpPr>
        <p:spPr>
          <a:xfrm flipH="false" flipV="false" rot="0">
            <a:off x="13692593" y="8876987"/>
            <a:ext cx="2542089" cy="762627"/>
          </a:xfrm>
          <a:custGeom>
            <a:avLst/>
            <a:gdLst/>
            <a:ahLst/>
            <a:cxnLst/>
            <a:rect r="r" b="b" t="t" l="l"/>
            <a:pathLst>
              <a:path h="762627" w="2542089">
                <a:moveTo>
                  <a:pt x="0" y="0"/>
                </a:moveTo>
                <a:lnTo>
                  <a:pt x="2542089" y="0"/>
                </a:lnTo>
                <a:lnTo>
                  <a:pt x="2542089" y="762626"/>
                </a:lnTo>
                <a:lnTo>
                  <a:pt x="0" y="762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1781111"/>
            <a:ext cx="10628360" cy="6724778"/>
          </a:xfrm>
          <a:custGeom>
            <a:avLst/>
            <a:gdLst/>
            <a:ahLst/>
            <a:cxnLst/>
            <a:rect r="r" b="b" t="t" l="l"/>
            <a:pathLst>
              <a:path h="6724778" w="10628360">
                <a:moveTo>
                  <a:pt x="0" y="0"/>
                </a:moveTo>
                <a:lnTo>
                  <a:pt x="10628360" y="0"/>
                </a:lnTo>
                <a:lnTo>
                  <a:pt x="10628360" y="6724778"/>
                </a:lnTo>
                <a:lnTo>
                  <a:pt x="0" y="6724778"/>
                </a:lnTo>
                <a:lnTo>
                  <a:pt x="0" y="0"/>
                </a:lnTo>
                <a:close/>
              </a:path>
            </a:pathLst>
          </a:custGeom>
          <a:blipFill>
            <a:blip r:embed="rId6"/>
            <a:stretch>
              <a:fillRect l="-13755" t="-30614" r="-46320" b="-27508"/>
            </a:stretch>
          </a:blipFill>
        </p:spPr>
      </p:sp>
      <p:sp>
        <p:nvSpPr>
          <p:cNvPr name="TextBox 6" id="6"/>
          <p:cNvSpPr txBox="true"/>
          <p:nvPr/>
        </p:nvSpPr>
        <p:spPr>
          <a:xfrm rot="0">
            <a:off x="5897171" y="582699"/>
            <a:ext cx="6616122" cy="599822"/>
          </a:xfrm>
          <a:prstGeom prst="rect">
            <a:avLst/>
          </a:prstGeom>
        </p:spPr>
        <p:txBody>
          <a:bodyPr anchor="t" rtlCol="false" tIns="0" lIns="0" bIns="0" rIns="0">
            <a:spAutoFit/>
          </a:bodyPr>
          <a:lstStyle/>
          <a:p>
            <a:pPr algn="ctr">
              <a:lnSpc>
                <a:spcPts val="4532"/>
              </a:lnSpc>
              <a:spcBef>
                <a:spcPct val="0"/>
              </a:spcBef>
            </a:pPr>
            <a:r>
              <a:rPr lang="en-US" sz="4400">
                <a:solidFill>
                  <a:srgbClr val="06A0C2"/>
                </a:solidFill>
                <a:latin typeface="Wedges"/>
              </a:rPr>
              <a:t>drop coloumn id</a:t>
            </a:r>
          </a:p>
        </p:txBody>
      </p:sp>
      <p:sp>
        <p:nvSpPr>
          <p:cNvPr name="Freeform 7" id="7"/>
          <p:cNvSpPr/>
          <p:nvPr/>
        </p:nvSpPr>
        <p:spPr>
          <a:xfrm flipH="false" flipV="false" rot="0">
            <a:off x="11023735" y="4200828"/>
            <a:ext cx="6937694" cy="2784762"/>
          </a:xfrm>
          <a:custGeom>
            <a:avLst/>
            <a:gdLst/>
            <a:ahLst/>
            <a:cxnLst/>
            <a:rect r="r" b="b" t="t" l="l"/>
            <a:pathLst>
              <a:path h="2784762" w="6937694">
                <a:moveTo>
                  <a:pt x="0" y="0"/>
                </a:moveTo>
                <a:lnTo>
                  <a:pt x="6937694" y="0"/>
                </a:lnTo>
                <a:lnTo>
                  <a:pt x="6937694" y="2784761"/>
                </a:lnTo>
                <a:lnTo>
                  <a:pt x="0" y="2784761"/>
                </a:lnTo>
                <a:lnTo>
                  <a:pt x="0" y="0"/>
                </a:lnTo>
                <a:close/>
              </a:path>
            </a:pathLst>
          </a:custGeom>
          <a:blipFill>
            <a:blip r:embed="rId7"/>
            <a:stretch>
              <a:fillRect l="-28831" t="-173472" r="0" b="-109762"/>
            </a:stretch>
          </a:blipFill>
        </p:spPr>
      </p:sp>
      <p:sp>
        <p:nvSpPr>
          <p:cNvPr name="TextBox 8" id="8"/>
          <p:cNvSpPr txBox="true"/>
          <p:nvPr/>
        </p:nvSpPr>
        <p:spPr>
          <a:xfrm rot="0">
            <a:off x="11023735" y="4193424"/>
            <a:ext cx="6937694" cy="2713843"/>
          </a:xfrm>
          <a:prstGeom prst="rect">
            <a:avLst/>
          </a:prstGeom>
        </p:spPr>
        <p:txBody>
          <a:bodyPr anchor="t" rtlCol="false" tIns="0" lIns="0" bIns="0" rIns="0">
            <a:spAutoFit/>
          </a:bodyPr>
          <a:lstStyle/>
          <a:p>
            <a:pPr algn="l">
              <a:lnSpc>
                <a:spcPts val="3624"/>
              </a:lnSpc>
            </a:pPr>
            <a:r>
              <a:rPr lang="en-US" sz="2265" spc="113">
                <a:solidFill>
                  <a:srgbClr val="000000"/>
                </a:solidFill>
                <a:latin typeface="Open Sauce"/>
              </a:rPr>
              <a:t>BECAUSE THE ID COLUMN IS NOT NEEDED TO ANALYZE THE DATA, WE WILL REMOVE THE ID COLUMN. AFTER THAT WE DISPLAY THE DATA INFO, WE CAN SEE THAT THE ID COLUMN HAS DISAPPEARED AND THERE ARE 16 COLUMNS LEFT.</a:t>
            </a:r>
          </a:p>
        </p:txBody>
      </p:sp>
      <p:sp>
        <p:nvSpPr>
          <p:cNvPr name="Freeform 9" id="9"/>
          <p:cNvSpPr/>
          <p:nvPr/>
        </p:nvSpPr>
        <p:spPr>
          <a:xfrm flipH="false" flipV="false" rot="1609126">
            <a:off x="10818673" y="2032772"/>
            <a:ext cx="3209673" cy="1608849"/>
          </a:xfrm>
          <a:custGeom>
            <a:avLst/>
            <a:gdLst/>
            <a:ahLst/>
            <a:cxnLst/>
            <a:rect r="r" b="b" t="t" l="l"/>
            <a:pathLst>
              <a:path h="1608849" w="3209673">
                <a:moveTo>
                  <a:pt x="0" y="0"/>
                </a:moveTo>
                <a:lnTo>
                  <a:pt x="3209673" y="0"/>
                </a:lnTo>
                <a:lnTo>
                  <a:pt x="3209673" y="1608849"/>
                </a:lnTo>
                <a:lnTo>
                  <a:pt x="0" y="16088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628360" y="7195139"/>
            <a:ext cx="2397410" cy="2757395"/>
          </a:xfrm>
          <a:custGeom>
            <a:avLst/>
            <a:gdLst/>
            <a:ahLst/>
            <a:cxnLst/>
            <a:rect r="r" b="b" t="t" l="l"/>
            <a:pathLst>
              <a:path h="2757395" w="2397410">
                <a:moveTo>
                  <a:pt x="0" y="0"/>
                </a:moveTo>
                <a:lnTo>
                  <a:pt x="2397410" y="0"/>
                </a:lnTo>
                <a:lnTo>
                  <a:pt x="2397410" y="2757395"/>
                </a:lnTo>
                <a:lnTo>
                  <a:pt x="0" y="27573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DAGGZBL1ohE</dc:identifier>
  <dcterms:modified xsi:type="dcterms:W3CDTF">2011-08-01T06:04:30Z</dcterms:modified>
  <cp:revision>1</cp:revision>
  <dc:title>Python For</dc:title>
</cp:coreProperties>
</file>